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7" r:id="rId3"/>
    <p:sldId id="283" r:id="rId4"/>
    <p:sldId id="297" r:id="rId5"/>
    <p:sldId id="306" r:id="rId6"/>
    <p:sldId id="298" r:id="rId7"/>
    <p:sldId id="260" r:id="rId8"/>
    <p:sldId id="321" r:id="rId9"/>
    <p:sldId id="295" r:id="rId10"/>
    <p:sldId id="323" r:id="rId11"/>
    <p:sldId id="317" r:id="rId12"/>
    <p:sldId id="318" r:id="rId13"/>
    <p:sldId id="316" r:id="rId14"/>
    <p:sldId id="319" r:id="rId15"/>
    <p:sldId id="320" r:id="rId16"/>
    <p:sldId id="274" r:id="rId17"/>
    <p:sldId id="312" r:id="rId18"/>
    <p:sldId id="313" r:id="rId19"/>
    <p:sldId id="314" r:id="rId20"/>
    <p:sldId id="284" r:id="rId21"/>
    <p:sldId id="282" r:id="rId22"/>
    <p:sldId id="264" r:id="rId23"/>
    <p:sldId id="265" r:id="rId24"/>
    <p:sldId id="266" r:id="rId25"/>
    <p:sldId id="267" r:id="rId26"/>
    <p:sldId id="268" r:id="rId27"/>
    <p:sldId id="324" r:id="rId28"/>
    <p:sldId id="294" r:id="rId29"/>
    <p:sldId id="299" r:id="rId30"/>
    <p:sldId id="300" r:id="rId31"/>
    <p:sldId id="304" r:id="rId32"/>
    <p:sldId id="305" r:id="rId33"/>
    <p:sldId id="301" r:id="rId34"/>
    <p:sldId id="302" r:id="rId35"/>
    <p:sldId id="303" r:id="rId36"/>
    <p:sldId id="293"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3" autoAdjust="0"/>
    <p:restoredTop sz="94640" autoAdjust="0"/>
  </p:normalViewPr>
  <p:slideViewPr>
    <p:cSldViewPr>
      <p:cViewPr>
        <p:scale>
          <a:sx n="100" d="100"/>
          <a:sy n="100" d="100"/>
        </p:scale>
        <p:origin x="-498" y="1170"/>
      </p:cViewPr>
      <p:guideLst>
        <p:guide orient="horz" pos="2160"/>
        <p:guide pos="2880"/>
      </p:guideLst>
    </p:cSldViewPr>
  </p:slideViewPr>
  <p:outlineViewPr>
    <p:cViewPr>
      <p:scale>
        <a:sx n="33" d="100"/>
        <a:sy n="33" d="100"/>
      </p:scale>
      <p:origin x="0" y="84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F122B-9744-48E3-A97E-53D0DF0E7209}" type="datetimeFigureOut">
              <a:rPr lang="es-ES" smtClean="0"/>
              <a:pPr/>
              <a:t>13/03/2023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53708-9D5F-49F3-BE8A-DF3664A23E56}"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B853708-9D5F-49F3-BE8A-DF3664A23E56}"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B853708-9D5F-49F3-BE8A-DF3664A23E56}" type="slidenum">
              <a:rPr lang="es-ES" smtClean="0"/>
              <a:pPr/>
              <a:t>33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BA72F83-872B-414B-9470-CBA02A94C145}" type="datetimeFigureOut">
              <a:rPr lang="es-ES" smtClean="0"/>
              <a:pPr/>
              <a:t>13/03/2023</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7099A302-2876-4D79-BA9A-09842109500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BA72F83-872B-414B-9470-CBA02A94C145}" type="datetimeFigureOut">
              <a:rPr lang="es-ES" smtClean="0"/>
              <a:pPr/>
              <a:t>13/03/2023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99A302-2876-4D79-BA9A-09842109500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BA72F83-872B-414B-9470-CBA02A94C145}" type="datetimeFigureOut">
              <a:rPr lang="es-ES" smtClean="0"/>
              <a:pPr/>
              <a:t>13/03/2023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99A302-2876-4D79-BA9A-098421095001}"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BA72F83-872B-414B-9470-CBA02A94C145}" type="datetimeFigureOut">
              <a:rPr lang="es-ES" smtClean="0"/>
              <a:pPr/>
              <a:t>13/03/2023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99A302-2876-4D79-BA9A-09842109500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BA72F83-872B-414B-9470-CBA02A94C145}" type="datetimeFigureOut">
              <a:rPr lang="es-ES" smtClean="0"/>
              <a:pPr/>
              <a:t>13/03/2023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99A302-2876-4D79-BA9A-098421095001}"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BA72F83-872B-414B-9470-CBA02A94C145}" type="datetimeFigureOut">
              <a:rPr lang="es-ES" smtClean="0"/>
              <a:pPr/>
              <a:t>13/03/2023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99A302-2876-4D79-BA9A-09842109500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BA72F83-872B-414B-9470-CBA02A94C145}" type="datetimeFigureOut">
              <a:rPr lang="es-ES" smtClean="0"/>
              <a:pPr/>
              <a:t>13/03/2023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099A302-2876-4D79-BA9A-09842109500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BA72F83-872B-414B-9470-CBA02A94C145}" type="datetimeFigureOut">
              <a:rPr lang="es-ES" smtClean="0"/>
              <a:pPr/>
              <a:t>13/03/2023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099A302-2876-4D79-BA9A-09842109500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BA72F83-872B-414B-9470-CBA02A94C145}" type="datetimeFigureOut">
              <a:rPr lang="es-ES" smtClean="0"/>
              <a:pPr/>
              <a:t>13/03/2023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099A302-2876-4D79-BA9A-09842109500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BA72F83-872B-414B-9470-CBA02A94C145}" type="datetimeFigureOut">
              <a:rPr lang="es-ES" smtClean="0"/>
              <a:pPr/>
              <a:t>13/03/2023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99A302-2876-4D79-BA9A-09842109500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BA72F83-872B-414B-9470-CBA02A94C145}" type="datetimeFigureOut">
              <a:rPr lang="es-ES" smtClean="0"/>
              <a:pPr/>
              <a:t>13/03/2023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7099A302-2876-4D79-BA9A-098421095001}"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BA72F83-872B-414B-9470-CBA02A94C145}" type="datetimeFigureOut">
              <a:rPr lang="es-ES" smtClean="0"/>
              <a:pPr/>
              <a:t>13/03/2023</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099A302-2876-4D79-BA9A-098421095001}"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1857364"/>
            <a:ext cx="7851648" cy="1828800"/>
          </a:xfrm>
        </p:spPr>
        <p:txBody>
          <a:bodyPr>
            <a:noAutofit/>
          </a:bodyPr>
          <a:lstStyle/>
          <a:p>
            <a:pPr algn="ctr"/>
            <a:r>
              <a:rPr lang="es-ES" sz="4000" dirty="0" smtClean="0"/>
              <a:t>PRESENTACION SISTEMA FOTOVOLAICO FLOTANTE </a:t>
            </a:r>
            <a:endParaRPr lang="es-ES" sz="4000" dirty="0"/>
          </a:p>
        </p:txBody>
      </p:sp>
      <p:sp>
        <p:nvSpPr>
          <p:cNvPr id="3" name="2 Subtítulo"/>
          <p:cNvSpPr>
            <a:spLocks noGrp="1"/>
          </p:cNvSpPr>
          <p:nvPr>
            <p:ph type="subTitle" idx="1"/>
          </p:nvPr>
        </p:nvSpPr>
        <p:spPr>
          <a:xfrm>
            <a:off x="714348" y="4429132"/>
            <a:ext cx="7854696" cy="1752600"/>
          </a:xfrm>
        </p:spPr>
        <p:txBody>
          <a:bodyPr>
            <a:normAutofit/>
          </a:bodyPr>
          <a:lstStyle/>
          <a:p>
            <a:pPr algn="ctr"/>
            <a:r>
              <a:rPr lang="es-ES" dirty="0" smtClean="0">
                <a:latin typeface="+mj-lt"/>
              </a:rPr>
              <a:t>Ariosto de </a:t>
            </a:r>
            <a:r>
              <a:rPr lang="es-ES" dirty="0" err="1" smtClean="0">
                <a:latin typeface="+mj-lt"/>
              </a:rPr>
              <a:t>Haro</a:t>
            </a:r>
            <a:r>
              <a:rPr lang="es-ES" dirty="0" smtClean="0">
                <a:latin typeface="+mj-lt"/>
              </a:rPr>
              <a:t> </a:t>
            </a:r>
            <a:r>
              <a:rPr lang="es-ES" dirty="0" err="1" smtClean="0">
                <a:latin typeface="+mj-lt"/>
              </a:rPr>
              <a:t>Yéboles</a:t>
            </a:r>
            <a:r>
              <a:rPr lang="es-ES" dirty="0" smtClean="0">
                <a:latin typeface="+mj-lt"/>
              </a:rPr>
              <a:t>.</a:t>
            </a:r>
          </a:p>
          <a:p>
            <a:pPr algn="ctr"/>
            <a:r>
              <a:rPr lang="es-ES" dirty="0" smtClean="0">
                <a:latin typeface="+mj-lt"/>
              </a:rPr>
              <a:t>AUTOR DE LA PATENTE</a:t>
            </a:r>
          </a:p>
          <a:p>
            <a:pPr algn="ctr"/>
            <a:endParaRPr lang="es-ES" sz="2000" dirty="0" smtClean="0">
              <a:latin typeface="+mj-lt"/>
            </a:endParaRPr>
          </a:p>
        </p:txBody>
      </p:sp>
      <p:pic>
        <p:nvPicPr>
          <p:cNvPr id="4" name="3 Imagen" descr="LOGO-GRADO-16.jpg"/>
          <p:cNvPicPr>
            <a:picLocks noChangeAspect="1"/>
          </p:cNvPicPr>
          <p:nvPr/>
        </p:nvPicPr>
        <p:blipFill>
          <a:blip r:embed="rId2" cstate="print"/>
          <a:stretch>
            <a:fillRect/>
          </a:stretch>
        </p:blipFill>
        <p:spPr>
          <a:xfrm>
            <a:off x="2568047" y="428604"/>
            <a:ext cx="6235515" cy="92869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71546"/>
            <a:ext cx="8229600" cy="1071570"/>
          </a:xfrm>
        </p:spPr>
        <p:txBody>
          <a:bodyPr>
            <a:normAutofit fontScale="90000"/>
          </a:bodyPr>
          <a:lstStyle/>
          <a:p>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PROTOTIPO EN FLOTACION SOLO CON TUBOS. SIN INCLINACIÓN</a:t>
            </a:r>
            <a:br>
              <a:rPr lang="es-ES" b="1" dirty="0" smtClean="0"/>
            </a:br>
            <a:endParaRPr lang="es-ES" dirty="0"/>
          </a:p>
        </p:txBody>
      </p:sp>
      <p:pic>
        <p:nvPicPr>
          <p:cNvPr id="4" name="3 Marcador de contenido" descr="Y:\GARIMPER\ADMINISTRACION\SUBVENCIONES\FOTOS\PRUEBA DE FUERZA\FLOTANTES\SIN DEPOSITOS 1.jpg"/>
          <p:cNvPicPr>
            <a:picLocks noGrp="1"/>
          </p:cNvPicPr>
          <p:nvPr>
            <p:ph idx="1"/>
          </p:nvPr>
        </p:nvPicPr>
        <p:blipFill>
          <a:blip r:embed="rId2" cstate="print"/>
          <a:srcRect/>
          <a:stretch>
            <a:fillRect/>
          </a:stretch>
        </p:blipFill>
        <p:spPr bwMode="auto">
          <a:xfrm>
            <a:off x="1670858" y="2084950"/>
            <a:ext cx="5802284" cy="408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VENTAJAS RESPECTO A OTROS MÉTODOS TRADICIONALES DE FOTOVOLTAICA FLOTANTE</a:t>
            </a:r>
            <a:endParaRPr lang="es-ES" sz="3200" dirty="0"/>
          </a:p>
        </p:txBody>
      </p:sp>
      <p:sp>
        <p:nvSpPr>
          <p:cNvPr id="3" name="2 Marcador de contenido"/>
          <p:cNvSpPr>
            <a:spLocks noGrp="1"/>
          </p:cNvSpPr>
          <p:nvPr>
            <p:ph idx="1"/>
          </p:nvPr>
        </p:nvSpPr>
        <p:spPr/>
        <p:txBody>
          <a:bodyPr/>
          <a:lstStyle/>
          <a:p>
            <a:pPr marL="274320" lvl="3" indent="-274320">
              <a:buSzPct val="95000"/>
              <a:buNone/>
            </a:pPr>
            <a:endParaRPr lang="es-ES" b="1" i="1" dirty="0" smtClean="0"/>
          </a:p>
          <a:p>
            <a:pPr>
              <a:buNone/>
            </a:pPr>
            <a:endParaRPr lang="es-ES" dirty="0"/>
          </a:p>
        </p:txBody>
      </p:sp>
      <p:graphicFrame>
        <p:nvGraphicFramePr>
          <p:cNvPr id="7" name="6 Tabla"/>
          <p:cNvGraphicFramePr>
            <a:graphicFrameLocks noGrp="1"/>
          </p:cNvGraphicFramePr>
          <p:nvPr/>
        </p:nvGraphicFramePr>
        <p:xfrm>
          <a:off x="357158" y="2000240"/>
          <a:ext cx="8429684" cy="4432507"/>
        </p:xfrm>
        <a:graphic>
          <a:graphicData uri="http://schemas.openxmlformats.org/drawingml/2006/table">
            <a:tbl>
              <a:tblPr/>
              <a:tblGrid>
                <a:gridCol w="4530405"/>
                <a:gridCol w="3899279"/>
              </a:tblGrid>
              <a:tr h="180547">
                <a:tc>
                  <a:txBody>
                    <a:bodyPr/>
                    <a:lstStyle/>
                    <a:p>
                      <a:pPr algn="ctr">
                        <a:spcAft>
                          <a:spcPts val="0"/>
                        </a:spcAft>
                      </a:pPr>
                      <a:r>
                        <a:rPr kumimoji="0" lang="es-ES" sz="900" kern="1200" dirty="0">
                          <a:solidFill>
                            <a:schemeClr val="tx1"/>
                          </a:solidFill>
                          <a:latin typeface="Arial"/>
                          <a:ea typeface="Times New Roman"/>
                          <a:cs typeface="Arial"/>
                        </a:rPr>
                        <a:t>METODO DEPOSITOS HINCHABLES</a:t>
                      </a:r>
                    </a:p>
                  </a:txBody>
                  <a:tcPr marL="19363" marR="193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s-ES" sz="900" kern="1200" dirty="0">
                          <a:solidFill>
                            <a:schemeClr val="tx1"/>
                          </a:solidFill>
                          <a:latin typeface="Arial"/>
                          <a:ea typeface="Times New Roman"/>
                          <a:cs typeface="Arial"/>
                        </a:rPr>
                        <a:t>METODO MODULOS TIPO PANTALAN</a:t>
                      </a:r>
                    </a:p>
                  </a:txBody>
                  <a:tcPr marL="19363" marR="193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78">
                <a:tc gridSpan="2">
                  <a:txBody>
                    <a:bodyPr/>
                    <a:lstStyle/>
                    <a:p>
                      <a:pPr algn="ctr">
                        <a:spcBef>
                          <a:spcPts val="1200"/>
                        </a:spcBef>
                        <a:spcAft>
                          <a:spcPts val="0"/>
                        </a:spcAft>
                      </a:pPr>
                      <a:r>
                        <a:rPr kumimoji="0" lang="es-ES" sz="900" kern="1200" dirty="0">
                          <a:solidFill>
                            <a:schemeClr val="tx1"/>
                          </a:solidFill>
                          <a:latin typeface="Arial"/>
                          <a:ea typeface="Times New Roman"/>
                          <a:cs typeface="Arial"/>
                        </a:rPr>
                        <a:t>ECONOMÍA</a:t>
                      </a:r>
                    </a:p>
                  </a:txBody>
                  <a:tcPr marL="19363" marR="193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141999">
                <a:tc>
                  <a:txBody>
                    <a:bodyPr/>
                    <a:lstStyle/>
                    <a:p>
                      <a:pPr algn="l">
                        <a:spcBef>
                          <a:spcPts val="1200"/>
                        </a:spcBef>
                        <a:spcAft>
                          <a:spcPts val="0"/>
                        </a:spcAft>
                      </a:pPr>
                      <a:r>
                        <a:rPr kumimoji="0" lang="es-ES" sz="900" kern="1200" dirty="0">
                          <a:solidFill>
                            <a:schemeClr val="tx1"/>
                          </a:solidFill>
                          <a:latin typeface="Arial"/>
                          <a:ea typeface="Times New Roman"/>
                          <a:cs typeface="Arial"/>
                        </a:rPr>
                        <a:t> EL COSTE DE LA          FLOTACION RESPECTO A LOS PANELES FOTOVOLTAICOS ES </a:t>
                      </a:r>
                      <a:r>
                        <a:rPr kumimoji="0" lang="es-ES" sz="900" kern="1200" dirty="0" smtClean="0">
                          <a:solidFill>
                            <a:schemeClr val="tx1"/>
                          </a:solidFill>
                          <a:latin typeface="Arial"/>
                          <a:ea typeface="Times New Roman"/>
                          <a:cs typeface="Arial"/>
                        </a:rPr>
                        <a:t>DE MENOS DE </a:t>
                      </a:r>
                      <a:r>
                        <a:rPr kumimoji="0" lang="es-ES" sz="900" kern="1200" dirty="0">
                          <a:solidFill>
                            <a:schemeClr val="tx1"/>
                          </a:solidFill>
                          <a:latin typeface="Arial"/>
                          <a:ea typeface="Times New Roman"/>
                          <a:cs typeface="Arial"/>
                        </a:rPr>
                        <a:t>LA </a:t>
                      </a:r>
                      <a:r>
                        <a:rPr kumimoji="0" lang="es-ES" sz="900" kern="1200" dirty="0" smtClean="0">
                          <a:solidFill>
                            <a:schemeClr val="tx1"/>
                          </a:solidFill>
                          <a:latin typeface="Arial"/>
                          <a:ea typeface="Times New Roman"/>
                          <a:cs typeface="Arial"/>
                        </a:rPr>
                        <a:t>MITAD Y</a:t>
                      </a:r>
                      <a:r>
                        <a:rPr kumimoji="0" lang="es-ES" sz="900" kern="1200" baseline="0" dirty="0" smtClean="0">
                          <a:solidFill>
                            <a:schemeClr val="tx1"/>
                          </a:solidFill>
                          <a:latin typeface="Arial"/>
                          <a:ea typeface="Times New Roman"/>
                          <a:cs typeface="Arial"/>
                        </a:rPr>
                        <a:t> HASTA UN 80% MENOR</a:t>
                      </a:r>
                      <a:endParaRPr kumimoji="0" lang="es-ES" sz="900" kern="1200" dirty="0">
                        <a:solidFill>
                          <a:schemeClr val="tx1"/>
                        </a:solidFill>
                        <a:latin typeface="Arial"/>
                        <a:ea typeface="Times New Roman"/>
                        <a:cs typeface="Arial"/>
                      </a:endParaRPr>
                    </a:p>
                  </a:txBody>
                  <a:tcPr marL="19363" marR="193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kumimoji="0" lang="es-ES" sz="900" kern="1200" dirty="0" smtClean="0">
                          <a:solidFill>
                            <a:schemeClr val="tx1"/>
                          </a:solidFill>
                          <a:latin typeface="Arial"/>
                          <a:ea typeface="Times New Roman"/>
                          <a:cs typeface="Arial"/>
                        </a:rPr>
                        <a:t>COSTE </a:t>
                      </a:r>
                      <a:r>
                        <a:rPr kumimoji="0" lang="es-ES" sz="900" kern="1200" dirty="0">
                          <a:solidFill>
                            <a:schemeClr val="tx1"/>
                          </a:solidFill>
                          <a:latin typeface="Arial"/>
                          <a:ea typeface="Times New Roman"/>
                          <a:cs typeface="Arial"/>
                        </a:rPr>
                        <a:t>SIMILAR DE LA FLOTACIÓN RESPECTO A LOS PANELES </a:t>
                      </a:r>
                      <a:r>
                        <a:rPr kumimoji="0" lang="es-ES" sz="900" kern="1200" dirty="0" smtClean="0">
                          <a:solidFill>
                            <a:schemeClr val="tx1"/>
                          </a:solidFill>
                          <a:latin typeface="Arial"/>
                          <a:ea typeface="Times New Roman"/>
                          <a:cs typeface="Arial"/>
                        </a:rPr>
                        <a:t>FOTOVOLTAICOS</a:t>
                      </a:r>
                      <a:endParaRPr kumimoji="0" lang="es-ES" sz="900" kern="1200" dirty="0">
                        <a:solidFill>
                          <a:schemeClr val="tx1"/>
                        </a:solidFill>
                        <a:latin typeface="Arial"/>
                        <a:ea typeface="Times New Roman"/>
                        <a:cs typeface="Arial"/>
                      </a:endParaRP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99">
                <a:tc>
                  <a:txBody>
                    <a:bodyPr/>
                    <a:lstStyle/>
                    <a:p>
                      <a:pPr marL="457200" algn="just">
                        <a:lnSpc>
                          <a:spcPct val="150000"/>
                        </a:lnSpc>
                        <a:spcAft>
                          <a:spcPts val="0"/>
                        </a:spcAft>
                      </a:pPr>
                      <a:r>
                        <a:rPr kumimoji="0" lang="es-ES" sz="900" kern="1200" dirty="0">
                          <a:solidFill>
                            <a:schemeClr val="tx1"/>
                          </a:solidFill>
                          <a:latin typeface="Arial"/>
                          <a:ea typeface="Times New Roman"/>
                          <a:cs typeface="Arial"/>
                        </a:rPr>
                        <a:t>TRANSPORTE EN FURGÓN</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1000"/>
                        </a:spcAft>
                      </a:pPr>
                      <a:r>
                        <a:rPr kumimoji="0" lang="es-ES" sz="900" kern="1200" dirty="0">
                          <a:solidFill>
                            <a:schemeClr val="tx1"/>
                          </a:solidFill>
                          <a:latin typeface="Arial"/>
                          <a:ea typeface="Times New Roman"/>
                          <a:cs typeface="Arial"/>
                        </a:rPr>
                        <a:t>TRANSPORTE EN TRAILER</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997">
                <a:tc>
                  <a:txBody>
                    <a:bodyPr/>
                    <a:lstStyle/>
                    <a:p>
                      <a:pPr marL="457200" algn="just">
                        <a:lnSpc>
                          <a:spcPct val="150000"/>
                        </a:lnSpc>
                        <a:spcAft>
                          <a:spcPts val="0"/>
                        </a:spcAft>
                      </a:pPr>
                      <a:r>
                        <a:rPr kumimoji="0" lang="es-ES" sz="900" kern="1200" dirty="0">
                          <a:solidFill>
                            <a:schemeClr val="tx1"/>
                          </a:solidFill>
                          <a:latin typeface="Arial"/>
                          <a:ea typeface="Times New Roman"/>
                          <a:cs typeface="Arial"/>
                        </a:rPr>
                        <a:t>AUMENTANDO/DISMINUYENDO EL VOLUMEN DEL DEPÓSITO MAYOR OPTIMIZAMOS LA INCLINACIÓN Y POR TANTO LA PRODUCCION ENERGETICA</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1000"/>
                        </a:spcAft>
                      </a:pPr>
                      <a:r>
                        <a:rPr kumimoji="0" lang="es-ES" sz="900" kern="1200" dirty="0">
                          <a:solidFill>
                            <a:schemeClr val="tx1"/>
                          </a:solidFill>
                          <a:latin typeface="Arial"/>
                          <a:ea typeface="Times New Roman"/>
                          <a:cs typeface="Arial"/>
                        </a:rPr>
                        <a:t>NO PERMITE CAMBIOS DE INCLINACIÓN</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33">
                <a:tc gridSpan="2">
                  <a:txBody>
                    <a:bodyPr/>
                    <a:lstStyle/>
                    <a:p>
                      <a:pPr algn="ctr">
                        <a:spcBef>
                          <a:spcPts val="1200"/>
                        </a:spcBef>
                        <a:spcAft>
                          <a:spcPts val="1200"/>
                        </a:spcAft>
                      </a:pPr>
                      <a:r>
                        <a:rPr kumimoji="0" lang="es-ES" sz="900" kern="1200" dirty="0">
                          <a:solidFill>
                            <a:schemeClr val="tx1"/>
                          </a:solidFill>
                          <a:latin typeface="Arial"/>
                          <a:ea typeface="Times New Roman"/>
                          <a:cs typeface="Arial"/>
                        </a:rPr>
                        <a:t>SEGURIDAD</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780994">
                <a:tc>
                  <a:txBody>
                    <a:bodyPr/>
                    <a:lstStyle/>
                    <a:p>
                      <a:pPr marL="457200" algn="just">
                        <a:lnSpc>
                          <a:spcPct val="150000"/>
                        </a:lnSpc>
                        <a:spcAft>
                          <a:spcPts val="1200"/>
                        </a:spcAft>
                      </a:pPr>
                      <a:r>
                        <a:rPr kumimoji="0" lang="es-ES" sz="900" kern="1200" dirty="0">
                          <a:solidFill>
                            <a:schemeClr val="tx1"/>
                          </a:solidFill>
                          <a:latin typeface="Arial"/>
                          <a:ea typeface="Times New Roman"/>
                          <a:cs typeface="Arial"/>
                        </a:rPr>
                        <a:t>SE TRATA DE UN SISTEMA FLEXIBLE QUE SE AMOLDA AL VIENTO Y AL MOVIMIENTO DE LAS OLAS</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1000"/>
                        </a:spcAft>
                      </a:pPr>
                      <a:r>
                        <a:rPr kumimoji="0" lang="es-ES" sz="900" kern="1200" dirty="0">
                          <a:solidFill>
                            <a:schemeClr val="tx1"/>
                          </a:solidFill>
                          <a:latin typeface="Arial"/>
                          <a:ea typeface="Times New Roman"/>
                          <a:cs typeface="Arial"/>
                        </a:rPr>
                        <a:t>SISTEMA SEMIRRÍGIDO QUE SUFRE ANTE IRREGULARIDADES EN LA SUPERFICIE DE FONDO ANTE OSCILACIONES DEL NIVEL. CUANDO EL VIENTO PENETRA EN EL CUERPO DE LA FLOTACIÓN O CUANDO GRANDES OLAS MUEVEN LA </a:t>
                      </a:r>
                      <a:r>
                        <a:rPr kumimoji="0" lang="es-ES" sz="900" kern="1200" dirty="0" smtClean="0">
                          <a:solidFill>
                            <a:schemeClr val="tx1"/>
                          </a:solidFill>
                          <a:latin typeface="Arial"/>
                          <a:ea typeface="Times New Roman"/>
                          <a:cs typeface="Arial"/>
                        </a:rPr>
                        <a:t>ESTRUCTURA, </a:t>
                      </a:r>
                      <a:r>
                        <a:rPr kumimoji="0" lang="es-ES" sz="900" kern="1200" dirty="0">
                          <a:solidFill>
                            <a:schemeClr val="tx1"/>
                          </a:solidFill>
                          <a:latin typeface="Arial"/>
                          <a:ea typeface="Times New Roman"/>
                          <a:cs typeface="Arial"/>
                        </a:rPr>
                        <a:t>GENERAN TENSIONES.</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997">
                <a:tc>
                  <a:txBody>
                    <a:bodyPr/>
                    <a:lstStyle/>
                    <a:p>
                      <a:pPr marL="457200" algn="just">
                        <a:lnSpc>
                          <a:spcPct val="150000"/>
                        </a:lnSpc>
                        <a:spcAft>
                          <a:spcPts val="0"/>
                        </a:spcAft>
                      </a:pPr>
                      <a:r>
                        <a:rPr kumimoji="0" lang="es-ES" sz="900" kern="1200" dirty="0">
                          <a:solidFill>
                            <a:schemeClr val="tx1"/>
                          </a:solidFill>
                          <a:latin typeface="Arial"/>
                          <a:ea typeface="Times New Roman"/>
                          <a:cs typeface="Arial"/>
                        </a:rPr>
                        <a:t>SE PUEDE AUMENTAR LASTRE TAN SOLO AÑADIENDO AGUA AL DEPÓSITO PARA AUMENTAR LA RESISTENCIA RESPECTO AL EFECTO VELA</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1000"/>
                        </a:spcAft>
                      </a:pPr>
                      <a:r>
                        <a:rPr kumimoji="0" lang="es-ES" sz="900" kern="1200" dirty="0">
                          <a:solidFill>
                            <a:schemeClr val="tx1"/>
                          </a:solidFill>
                          <a:latin typeface="Arial"/>
                          <a:ea typeface="Times New Roman"/>
                          <a:cs typeface="Arial"/>
                        </a:rPr>
                        <a:t>NO PERMITE AUMENTAR FACTOR DE SEGURIDAD AUMENTANDO LASTRE UNA VEZ INSTALADO.</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998">
                <a:tc>
                  <a:txBody>
                    <a:bodyPr/>
                    <a:lstStyle/>
                    <a:p>
                      <a:pPr marL="457200" algn="just">
                        <a:lnSpc>
                          <a:spcPct val="150000"/>
                        </a:lnSpc>
                        <a:spcAft>
                          <a:spcPts val="0"/>
                        </a:spcAft>
                      </a:pPr>
                      <a:r>
                        <a:rPr kumimoji="0" lang="es-ES" sz="900" kern="1200" dirty="0">
                          <a:solidFill>
                            <a:schemeClr val="tx1"/>
                          </a:solidFill>
                          <a:latin typeface="Arial"/>
                          <a:ea typeface="Times New Roman"/>
                          <a:cs typeface="Arial"/>
                        </a:rPr>
                        <a:t>ANTE VIENTOS HURACANADOS PODEMOS PONER LOS PANELES EN HORIZONTAL</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1000"/>
                        </a:spcAft>
                      </a:pPr>
                      <a:r>
                        <a:rPr kumimoji="0" lang="es-ES" sz="900" kern="1200" dirty="0">
                          <a:solidFill>
                            <a:schemeClr val="tx1"/>
                          </a:solidFill>
                          <a:latin typeface="Arial"/>
                          <a:ea typeface="Times New Roman"/>
                          <a:cs typeface="Arial"/>
                        </a:rPr>
                        <a:t>EL SISTEMA NO PERMITE CAMBIOS SI TIENE INCLINACIÓN</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996">
                <a:tc>
                  <a:txBody>
                    <a:bodyPr/>
                    <a:lstStyle/>
                    <a:p>
                      <a:pPr marL="457200" algn="just">
                        <a:lnSpc>
                          <a:spcPct val="150000"/>
                        </a:lnSpc>
                        <a:spcAft>
                          <a:spcPts val="0"/>
                        </a:spcAft>
                      </a:pPr>
                      <a:r>
                        <a:rPr kumimoji="0" lang="es-ES" sz="900" kern="1200" dirty="0">
                          <a:solidFill>
                            <a:schemeClr val="tx1"/>
                          </a:solidFill>
                          <a:latin typeface="Arial"/>
                          <a:ea typeface="Times New Roman"/>
                          <a:cs typeface="Arial"/>
                        </a:rPr>
                        <a:t>CASO DE ROTURA DE PARTE DE LA ESTRUCTURA, LOS DEPÓSITOS SOBRESALEN DE LA PLANTA DE LA CELULA, POR LO QUE SI CHOCAN CON LOS TALUDES NO OCASIONAN DAÑOS SOBE LA LAMINA IMPERMEABILIZANTE</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0"/>
                        </a:spcAft>
                      </a:pPr>
                      <a:r>
                        <a:rPr kumimoji="0" lang="es-ES" sz="900" kern="1200" dirty="0">
                          <a:solidFill>
                            <a:schemeClr val="tx1"/>
                          </a:solidFill>
                          <a:latin typeface="Arial"/>
                          <a:ea typeface="Times New Roman"/>
                          <a:cs typeface="Arial"/>
                        </a:rPr>
                        <a:t>LOS ELEMENTOS DE FLOTACIÓN PUEDEN OCASIONAR DAÑOS EN LA LAMINA IMPERMEABILIZANTE SI SE FRACTURAN</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367458"/>
          </a:xfrm>
        </p:spPr>
        <p:txBody>
          <a:bodyPr>
            <a:normAutofit fontScale="90000"/>
          </a:bodyPr>
          <a:lstStyle/>
          <a:p>
            <a:r>
              <a:rPr lang="es-ES" dirty="0" smtClean="0"/>
              <a:t>TABLA COMPARATIVA</a:t>
            </a:r>
            <a:endParaRPr lang="es-ES" dirty="0"/>
          </a:p>
        </p:txBody>
      </p:sp>
      <p:pic>
        <p:nvPicPr>
          <p:cNvPr id="4" name="Imagen 52"/>
          <p:cNvPicPr>
            <a:picLocks noGrp="1" noChangeAspect="1" noChangeArrowheads="1"/>
          </p:cNvPicPr>
          <p:nvPr>
            <p:ph idx="1"/>
          </p:nvPr>
        </p:nvPicPr>
        <p:blipFill>
          <a:blip r:embed="rId2"/>
          <a:srcRect/>
          <a:stretch>
            <a:fillRect/>
          </a:stretch>
        </p:blipFill>
        <p:spPr bwMode="auto">
          <a:xfrm>
            <a:off x="6143636" y="4929198"/>
            <a:ext cx="2381235" cy="1067796"/>
          </a:xfrm>
          <a:prstGeom prst="rect">
            <a:avLst/>
          </a:prstGeom>
          <a:noFill/>
        </p:spPr>
      </p:pic>
      <p:graphicFrame>
        <p:nvGraphicFramePr>
          <p:cNvPr id="5" name="3 Marcador de contenido"/>
          <p:cNvGraphicFramePr>
            <a:graphicFrameLocks/>
          </p:cNvGraphicFramePr>
          <p:nvPr/>
        </p:nvGraphicFramePr>
        <p:xfrm>
          <a:off x="428596" y="1000108"/>
          <a:ext cx="8172536" cy="4929222"/>
        </p:xfrm>
        <a:graphic>
          <a:graphicData uri="http://schemas.openxmlformats.org/drawingml/2006/table">
            <a:tbl>
              <a:tblPr/>
              <a:tblGrid>
                <a:gridCol w="4392204"/>
                <a:gridCol w="3780332"/>
              </a:tblGrid>
              <a:tr h="196181">
                <a:tc gridSpan="2">
                  <a:txBody>
                    <a:bodyPr/>
                    <a:lstStyle/>
                    <a:p>
                      <a:pPr marL="457200" algn="ctr">
                        <a:lnSpc>
                          <a:spcPct val="115000"/>
                        </a:lnSpc>
                        <a:spcBef>
                          <a:spcPts val="1200"/>
                        </a:spcBef>
                        <a:spcAft>
                          <a:spcPts val="1000"/>
                        </a:spcAft>
                      </a:pPr>
                      <a:r>
                        <a:rPr kumimoji="0" lang="es-ES" sz="900" kern="1200" dirty="0">
                          <a:solidFill>
                            <a:schemeClr val="tx1"/>
                          </a:solidFill>
                          <a:latin typeface="Arial"/>
                          <a:ea typeface="Times New Roman"/>
                          <a:cs typeface="Arial"/>
                        </a:rPr>
                        <a:t>SOSTENIBILIDAD</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804669">
                <a:tc>
                  <a:txBody>
                    <a:bodyPr/>
                    <a:lstStyle/>
                    <a:p>
                      <a:pPr marL="457200" algn="just">
                        <a:lnSpc>
                          <a:spcPct val="150000"/>
                        </a:lnSpc>
                        <a:spcBef>
                          <a:spcPts val="1200"/>
                        </a:spcBef>
                        <a:spcAft>
                          <a:spcPts val="1000"/>
                        </a:spcAft>
                      </a:pPr>
                      <a:r>
                        <a:rPr kumimoji="0" lang="es-ES" sz="900" kern="1200" dirty="0">
                          <a:solidFill>
                            <a:schemeClr val="tx1"/>
                          </a:solidFill>
                          <a:latin typeface="Arial"/>
                          <a:ea typeface="Times New Roman"/>
                          <a:cs typeface="Arial"/>
                        </a:rPr>
                        <a:t>EL MATERIAL GEOSINTETICO ES INERTE</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1000"/>
                        </a:spcAft>
                      </a:pPr>
                      <a:r>
                        <a:rPr kumimoji="0" lang="es-ES" sz="900" kern="1200" dirty="0">
                          <a:solidFill>
                            <a:schemeClr val="tx1"/>
                          </a:solidFill>
                          <a:latin typeface="Arial"/>
                          <a:ea typeface="Times New Roman"/>
                          <a:cs typeface="Arial"/>
                        </a:rPr>
                        <a:t>EN ALGUNOS CASOS SE HA DETECTADO CONTAMINACIÓN POR SUSTANCIAS Y PIGMENTOS PROCEDENTES DE LOS ELEMENTOS DE FLOTACION</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2422">
                <a:tc>
                  <a:txBody>
                    <a:bodyPr/>
                    <a:lstStyle/>
                    <a:p>
                      <a:pPr marL="457200" algn="just">
                        <a:lnSpc>
                          <a:spcPct val="150000"/>
                        </a:lnSpc>
                        <a:spcAft>
                          <a:spcPts val="0"/>
                        </a:spcAft>
                      </a:pPr>
                      <a:r>
                        <a:rPr lang="es-ES" sz="1100" dirty="0">
                          <a:solidFill>
                            <a:srgbClr val="000000"/>
                          </a:solidFill>
                          <a:latin typeface="Calibri"/>
                          <a:ea typeface="Calibri"/>
                          <a:cs typeface="Calibri"/>
                        </a:rPr>
                        <a:t>EN EL CASO DE PANTANOS Y SUPERFICIES LIQUIDAS QUE SE REQUIERA PRESERVAR LA FLORA Y FAUNA SUBACUÁTICA, LOS TEJIDOS PERMITEN LA ENTRADA DE SOL Y QUE PROSPEREN LAS </a:t>
                      </a:r>
                      <a:r>
                        <a:rPr kumimoji="0" lang="es-ES" sz="1100" kern="1200" dirty="0" smtClean="0">
                          <a:solidFill>
                            <a:srgbClr val="000000"/>
                          </a:solidFill>
                          <a:latin typeface="Calibri"/>
                          <a:ea typeface="Calibri"/>
                          <a:cs typeface="Calibri"/>
                        </a:rPr>
                        <a:t>ALGAS, ESPACIÁNDOSE LAS CELULAS Y LOS TEJIDOS PARA QUE PASE LA LUZ AL FONDO.</a:t>
                      </a:r>
                      <a:endParaRPr kumimoji="0" lang="es-ES" sz="1100" kern="1200" dirty="0">
                        <a:solidFill>
                          <a:srgbClr val="000000"/>
                        </a:solidFill>
                        <a:latin typeface="Calibri"/>
                        <a:ea typeface="Calibri"/>
                        <a:cs typeface="Calibri"/>
                      </a:endParaRPr>
                    </a:p>
                  </a:txBody>
                  <a:tcPr marL="66507" marR="66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1000"/>
                        </a:spcAft>
                      </a:pPr>
                      <a:r>
                        <a:rPr lang="es-ES" sz="1100" dirty="0">
                          <a:solidFill>
                            <a:srgbClr val="000000"/>
                          </a:solidFill>
                          <a:latin typeface="Calibri"/>
                          <a:ea typeface="Calibri"/>
                          <a:cs typeface="Calibri"/>
                        </a:rPr>
                        <a:t>AL TRATARSE DE UNA PLATAFORMA CONTINUA, FORMA UN EFECTO SOMBRA QUE IMPIDE LA ENTRADA DE LUZ HASTA EL FONDO. </a:t>
                      </a:r>
                      <a:endParaRPr lang="es-ES" sz="1100" dirty="0">
                        <a:latin typeface="Calibri"/>
                        <a:ea typeface="Calibri"/>
                        <a:cs typeface="Times New Roman"/>
                      </a:endParaRPr>
                    </a:p>
                  </a:txBody>
                  <a:tcPr marL="66507" marR="66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488">
                <a:tc>
                  <a:txBody>
                    <a:bodyPr/>
                    <a:lstStyle/>
                    <a:p>
                      <a:pPr marL="457200" algn="just">
                        <a:lnSpc>
                          <a:spcPct val="150000"/>
                        </a:lnSpc>
                        <a:spcAft>
                          <a:spcPts val="0"/>
                        </a:spcAft>
                      </a:pPr>
                      <a:r>
                        <a:rPr lang="es-ES" sz="1100" dirty="0">
                          <a:solidFill>
                            <a:srgbClr val="000000"/>
                          </a:solidFill>
                          <a:latin typeface="Calibri"/>
                          <a:ea typeface="Calibri"/>
                          <a:cs typeface="Calibri"/>
                        </a:rPr>
                        <a:t>TANTO EL INVENTO COMO LA FABRICACIÓN DE </a:t>
                      </a:r>
                      <a:r>
                        <a:rPr lang="es-ES" sz="1100" dirty="0" smtClean="0">
                          <a:solidFill>
                            <a:srgbClr val="000000"/>
                          </a:solidFill>
                          <a:latin typeface="Calibri"/>
                          <a:ea typeface="Calibri"/>
                          <a:cs typeface="Calibri"/>
                        </a:rPr>
                        <a:t>DEPOSITOS Y TUBOS </a:t>
                      </a:r>
                      <a:r>
                        <a:rPr lang="es-ES" sz="1100" dirty="0">
                          <a:solidFill>
                            <a:srgbClr val="000000"/>
                          </a:solidFill>
                          <a:latin typeface="Calibri"/>
                          <a:ea typeface="Calibri"/>
                          <a:cs typeface="Calibri"/>
                        </a:rPr>
                        <a:t>SON </a:t>
                      </a:r>
                      <a:r>
                        <a:rPr lang="es-ES" sz="1100" dirty="0" smtClean="0">
                          <a:solidFill>
                            <a:srgbClr val="000000"/>
                          </a:solidFill>
                          <a:latin typeface="Calibri"/>
                          <a:ea typeface="Calibri"/>
                          <a:cs typeface="Calibri"/>
                        </a:rPr>
                        <a:t>NACIONALES </a:t>
                      </a:r>
                      <a:r>
                        <a:rPr lang="es-ES" sz="1100" baseline="0" dirty="0" smtClean="0">
                          <a:solidFill>
                            <a:srgbClr val="000000"/>
                          </a:solidFill>
                          <a:latin typeface="Calibri"/>
                          <a:ea typeface="Calibri"/>
                          <a:cs typeface="Calibri"/>
                        </a:rPr>
                        <a:t> Y </a:t>
                      </a:r>
                      <a:r>
                        <a:rPr lang="es-ES" sz="1100" dirty="0" smtClean="0">
                          <a:solidFill>
                            <a:srgbClr val="000000"/>
                          </a:solidFill>
                          <a:latin typeface="Calibri"/>
                          <a:ea typeface="Calibri"/>
                          <a:cs typeface="Calibri"/>
                        </a:rPr>
                        <a:t>CREAN </a:t>
                      </a:r>
                      <a:r>
                        <a:rPr lang="es-ES" sz="1100" dirty="0">
                          <a:solidFill>
                            <a:srgbClr val="000000"/>
                          </a:solidFill>
                          <a:latin typeface="Calibri"/>
                          <a:ea typeface="Calibri"/>
                          <a:cs typeface="Calibri"/>
                        </a:rPr>
                        <a:t>EMPLEO </a:t>
                      </a:r>
                      <a:r>
                        <a:rPr lang="es-ES" sz="1100" dirty="0" smtClean="0">
                          <a:solidFill>
                            <a:srgbClr val="000000"/>
                          </a:solidFill>
                          <a:latin typeface="Calibri"/>
                          <a:ea typeface="Calibri"/>
                          <a:cs typeface="Calibri"/>
                        </a:rPr>
                        <a:t>LOCAL. ¿DEBERÍA DE PUNTUAR MÁS EN UNA</a:t>
                      </a:r>
                      <a:r>
                        <a:rPr lang="es-ES" sz="1100" baseline="0" dirty="0" smtClean="0">
                          <a:solidFill>
                            <a:srgbClr val="000000"/>
                          </a:solidFill>
                          <a:latin typeface="Calibri"/>
                          <a:ea typeface="Calibri"/>
                          <a:cs typeface="Calibri"/>
                        </a:rPr>
                        <a:t> LICITACIÓN?.</a:t>
                      </a:r>
                      <a:endParaRPr lang="es-ES" sz="1100" dirty="0">
                        <a:latin typeface="Calibri"/>
                        <a:ea typeface="Calibri"/>
                        <a:cs typeface="Times New Roman"/>
                      </a:endParaRPr>
                    </a:p>
                  </a:txBody>
                  <a:tcPr marL="66507" marR="66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1000"/>
                        </a:spcAft>
                      </a:pPr>
                      <a:r>
                        <a:rPr lang="es-ES" sz="1100" dirty="0">
                          <a:solidFill>
                            <a:srgbClr val="000000"/>
                          </a:solidFill>
                          <a:latin typeface="Calibri"/>
                          <a:ea typeface="Calibri"/>
                          <a:cs typeface="Calibri"/>
                        </a:rPr>
                        <a:t>EN GENERAL PROCEDEN DE FABRICACION ASIATICA Y DE FABRICANTES </a:t>
                      </a:r>
                      <a:r>
                        <a:rPr lang="es-ES" sz="1100" dirty="0" smtClean="0">
                          <a:solidFill>
                            <a:srgbClr val="000000"/>
                          </a:solidFill>
                          <a:latin typeface="Calibri"/>
                          <a:ea typeface="Calibri"/>
                          <a:cs typeface="Calibri"/>
                        </a:rPr>
                        <a:t>DESLOCALIZADOS</a:t>
                      </a:r>
                      <a:r>
                        <a:rPr lang="es-ES" sz="1100" baseline="0" dirty="0" smtClean="0">
                          <a:solidFill>
                            <a:srgbClr val="000000"/>
                          </a:solidFill>
                          <a:latin typeface="Calibri"/>
                          <a:ea typeface="Calibri"/>
                          <a:cs typeface="Calibri"/>
                        </a:rPr>
                        <a:t>.</a:t>
                      </a:r>
                      <a:endParaRPr lang="es-ES" sz="1100" dirty="0">
                        <a:latin typeface="Calibri"/>
                        <a:ea typeface="Calibri"/>
                        <a:cs typeface="Times New Roman"/>
                      </a:endParaRPr>
                    </a:p>
                  </a:txBody>
                  <a:tcPr marL="66507" marR="66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558">
                <a:tc>
                  <a:txBody>
                    <a:bodyPr/>
                    <a:lstStyle/>
                    <a:p>
                      <a:pPr marL="457200" algn="just">
                        <a:lnSpc>
                          <a:spcPct val="150000"/>
                        </a:lnSpc>
                        <a:spcAft>
                          <a:spcPts val="0"/>
                        </a:spcAft>
                      </a:pPr>
                      <a:r>
                        <a:rPr kumimoji="0" lang="es-ES" sz="900" kern="1200" dirty="0">
                          <a:solidFill>
                            <a:schemeClr val="tx1"/>
                          </a:solidFill>
                          <a:latin typeface="Arial"/>
                          <a:ea typeface="Times New Roman"/>
                          <a:cs typeface="Arial"/>
                        </a:rPr>
                        <a:t>CON POCOS TEJIDOS Y CON EL COMPLEMENTO DE LAS BOLAS DE SOMBRA SE PUEDE CREAR UN SISTEMA ANTIEVAPORACIÓN CASI COMPLETO CUANDO SE </a:t>
                      </a:r>
                      <a:r>
                        <a:rPr kumimoji="0" lang="es-ES" sz="900" kern="1200" dirty="0" smtClean="0">
                          <a:solidFill>
                            <a:schemeClr val="tx1"/>
                          </a:solidFill>
                          <a:latin typeface="Arial"/>
                          <a:ea typeface="Times New Roman"/>
                          <a:cs typeface="Arial"/>
                        </a:rPr>
                        <a:t>REQUIERE.</a:t>
                      </a:r>
                      <a:r>
                        <a:rPr kumimoji="0" lang="es-ES" sz="900" kern="1200" baseline="0" dirty="0" smtClean="0">
                          <a:solidFill>
                            <a:schemeClr val="tx1"/>
                          </a:solidFill>
                          <a:latin typeface="Arial"/>
                          <a:ea typeface="Times New Roman"/>
                          <a:cs typeface="Arial"/>
                        </a:rPr>
                        <a:t> </a:t>
                      </a:r>
                      <a:endParaRPr kumimoji="0" lang="es-ES" sz="900" kern="1200" dirty="0">
                        <a:solidFill>
                          <a:schemeClr val="tx1"/>
                        </a:solidFill>
                        <a:latin typeface="Arial"/>
                        <a:ea typeface="Times New Roman"/>
                        <a:cs typeface="Arial"/>
                      </a:endParaRP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1000"/>
                        </a:spcAft>
                      </a:pPr>
                      <a:r>
                        <a:rPr kumimoji="0" lang="es-ES" sz="900" kern="1200" dirty="0">
                          <a:solidFill>
                            <a:schemeClr val="tx1"/>
                          </a:solidFill>
                          <a:latin typeface="Arial"/>
                          <a:ea typeface="Times New Roman"/>
                          <a:cs typeface="Arial"/>
                        </a:rPr>
                        <a:t>NO PERMITE AUMENTAR LA SUPERFICIE DE SOMBRA APARTE DE LA AFECTADA POR LOS PANELES, A UN COSTE </a:t>
                      </a:r>
                      <a:r>
                        <a:rPr kumimoji="0" lang="es-ES" sz="900" kern="1200" dirty="0" smtClean="0">
                          <a:solidFill>
                            <a:schemeClr val="tx1"/>
                          </a:solidFill>
                          <a:latin typeface="Arial"/>
                          <a:ea typeface="Times New Roman"/>
                          <a:cs typeface="Arial"/>
                        </a:rPr>
                        <a:t>RAZONABLE. UNA</a:t>
                      </a:r>
                      <a:r>
                        <a:rPr kumimoji="0" lang="es-ES" sz="900" kern="1200" baseline="0" dirty="0" smtClean="0">
                          <a:solidFill>
                            <a:schemeClr val="tx1"/>
                          </a:solidFill>
                          <a:latin typeface="Arial"/>
                          <a:ea typeface="Times New Roman"/>
                          <a:cs typeface="Arial"/>
                        </a:rPr>
                        <a:t> PLATAFORMA FLOTANTE SUPONE UN “PARAGUAS” QUE IMPIDE LA FOTOSÍNTESIS DEBAJO DE EL.</a:t>
                      </a:r>
                      <a:endParaRPr kumimoji="0" lang="es-ES" sz="900" kern="1200" dirty="0">
                        <a:solidFill>
                          <a:schemeClr val="tx1"/>
                        </a:solidFill>
                        <a:latin typeface="Arial"/>
                        <a:ea typeface="Times New Roman"/>
                        <a:cs typeface="Arial"/>
                      </a:endParaRP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904">
                <a:tc>
                  <a:txBody>
                    <a:bodyPr/>
                    <a:lstStyle/>
                    <a:p>
                      <a:pPr marL="457200" algn="just">
                        <a:lnSpc>
                          <a:spcPct val="150000"/>
                        </a:lnSpc>
                        <a:spcAft>
                          <a:spcPts val="0"/>
                        </a:spcAft>
                      </a:pPr>
                      <a:r>
                        <a:rPr kumimoji="0" lang="es-ES" sz="900" kern="1200" dirty="0">
                          <a:solidFill>
                            <a:schemeClr val="tx1"/>
                          </a:solidFill>
                          <a:latin typeface="Arial"/>
                          <a:ea typeface="Times New Roman"/>
                          <a:cs typeface="Arial"/>
                        </a:rPr>
                        <a:t>PERMITE LA HIBRIDACION CON EOLICA Y LA UNDIMOTRIZ (EN ZONA MARINA Y PUERTOS) </a:t>
                      </a: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1000"/>
                        </a:spcAft>
                      </a:pPr>
                      <a:endParaRPr kumimoji="0" lang="es-ES" sz="900" kern="1200" dirty="0">
                        <a:solidFill>
                          <a:schemeClr val="tx1"/>
                        </a:solidFill>
                        <a:latin typeface="Arial"/>
                        <a:ea typeface="Times New Roman"/>
                        <a:cs typeface="Arial"/>
                      </a:endParaRPr>
                    </a:p>
                  </a:txBody>
                  <a:tcPr marL="19363" marR="193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52"/>
            <a:ext cx="8229600" cy="5929354"/>
          </a:xfrm>
        </p:spPr>
        <p:txBody>
          <a:bodyPr/>
          <a:lstStyle/>
          <a:p>
            <a:pPr>
              <a:buNone/>
            </a:pPr>
            <a:r>
              <a:rPr lang="es-ES" sz="2000" dirty="0" smtClean="0">
                <a:solidFill>
                  <a:schemeClr val="tx2"/>
                </a:solidFill>
                <a:latin typeface="+mj-lt"/>
                <a:ea typeface="+mj-ea"/>
                <a:cs typeface="+mj-cs"/>
              </a:rPr>
              <a:t>COMPARATIVA ENTRE FOTOVOLTAICA EN TIERRA Y EN SUPERFICIE LÍQUIDA</a:t>
            </a:r>
          </a:p>
          <a:p>
            <a:endParaRPr lang="es-ES" dirty="0"/>
          </a:p>
        </p:txBody>
      </p:sp>
      <p:graphicFrame>
        <p:nvGraphicFramePr>
          <p:cNvPr id="5" name="4 Tabla"/>
          <p:cNvGraphicFramePr>
            <a:graphicFrameLocks noGrp="1"/>
          </p:cNvGraphicFramePr>
          <p:nvPr/>
        </p:nvGraphicFramePr>
        <p:xfrm>
          <a:off x="571472" y="642918"/>
          <a:ext cx="7858180" cy="5077718"/>
        </p:xfrm>
        <a:graphic>
          <a:graphicData uri="http://schemas.openxmlformats.org/drawingml/2006/table">
            <a:tbl>
              <a:tblPr/>
              <a:tblGrid>
                <a:gridCol w="3929090"/>
                <a:gridCol w="3929090"/>
              </a:tblGrid>
              <a:tr h="114469">
                <a:tc>
                  <a:txBody>
                    <a:bodyPr/>
                    <a:lstStyle/>
                    <a:p>
                      <a:pPr algn="ctr">
                        <a:lnSpc>
                          <a:spcPct val="150000"/>
                        </a:lnSpc>
                        <a:spcAft>
                          <a:spcPts val="0"/>
                        </a:spcAft>
                      </a:pPr>
                      <a:r>
                        <a:rPr kumimoji="0" lang="es-ES" sz="1400" b="1" kern="1200" dirty="0">
                          <a:solidFill>
                            <a:schemeClr val="tx1"/>
                          </a:solidFill>
                          <a:latin typeface="Arial"/>
                          <a:ea typeface="Times New Roman"/>
                          <a:cs typeface="Arial"/>
                        </a:rPr>
                        <a:t>FOTOVOLTAICA EN SUPERFICIE LIQUIDA</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ct val="150000"/>
                        </a:lnSpc>
                        <a:spcAft>
                          <a:spcPts val="0"/>
                        </a:spcAft>
                      </a:pPr>
                      <a:r>
                        <a:rPr kumimoji="0" lang="es-ES" sz="1400" b="1" kern="1200" dirty="0">
                          <a:solidFill>
                            <a:schemeClr val="tx1"/>
                          </a:solidFill>
                          <a:latin typeface="Arial"/>
                          <a:ea typeface="Times New Roman"/>
                          <a:cs typeface="Arial"/>
                        </a:rPr>
                        <a:t>FOTOVOLTAICA EN TIERRA</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125">
                <a:tc>
                  <a:txBody>
                    <a:bodyPr/>
                    <a:lstStyle/>
                    <a:p>
                      <a:pPr algn="just">
                        <a:lnSpc>
                          <a:spcPct val="150000"/>
                        </a:lnSpc>
                        <a:spcAft>
                          <a:spcPts val="0"/>
                        </a:spcAft>
                      </a:pPr>
                      <a:r>
                        <a:rPr kumimoji="0" lang="es-ES" sz="900" kern="1200" dirty="0">
                          <a:solidFill>
                            <a:schemeClr val="tx1"/>
                          </a:solidFill>
                          <a:latin typeface="Arial"/>
                          <a:ea typeface="Times New Roman"/>
                          <a:cs typeface="Arial"/>
                        </a:rPr>
                        <a:t>REFRIGERADA POR LA SUPERFICIE DEL AGUA (AUMENTA EL RENDIMIENTO ENTRE 7 Y 15 %)</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rtl="0" eaLnBrk="1" latinLnBrk="0" hangingPunct="1">
                        <a:lnSpc>
                          <a:spcPct val="150000"/>
                        </a:lnSpc>
                        <a:spcAft>
                          <a:spcPts val="0"/>
                        </a:spcAft>
                      </a:pPr>
                      <a:r>
                        <a:rPr kumimoji="0" lang="es-ES" sz="900" kern="1200" dirty="0">
                          <a:solidFill>
                            <a:schemeClr val="tx1"/>
                          </a:solidFill>
                          <a:latin typeface="Arial"/>
                          <a:ea typeface="Times New Roman"/>
                          <a:cs typeface="Arial"/>
                        </a:rPr>
                        <a:t>PERDIDAS POR EXCESO DE CALOR</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34">
                <a:tc>
                  <a:txBody>
                    <a:bodyPr/>
                    <a:lstStyle/>
                    <a:p>
                      <a:pPr algn="just">
                        <a:lnSpc>
                          <a:spcPct val="150000"/>
                        </a:lnSpc>
                        <a:spcAft>
                          <a:spcPts val="0"/>
                        </a:spcAft>
                      </a:pPr>
                      <a:r>
                        <a:rPr kumimoji="0" lang="es-ES" sz="900" kern="1200" dirty="0">
                          <a:solidFill>
                            <a:schemeClr val="tx1"/>
                          </a:solidFill>
                          <a:latin typeface="Arial"/>
                          <a:ea typeface="Times New Roman"/>
                          <a:cs typeface="Arial"/>
                        </a:rPr>
                        <a:t>NO CONTACTO CON POLVO (AUMENTA RENDIMIENTO~5%)</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kumimoji="0" lang="es-ES" sz="900" kern="1200" dirty="0">
                          <a:solidFill>
                            <a:schemeClr val="tx1"/>
                          </a:solidFill>
                          <a:latin typeface="Arial"/>
                          <a:ea typeface="Times New Roman"/>
                          <a:cs typeface="Arial"/>
                        </a:rPr>
                        <a:t>PERDIDAS POR POLVO. REQUIEREN A VECES MANTENIMENTO, CORTAR VEGETACION, COSTES DE PREPARACIÓN DEL </a:t>
                      </a:r>
                      <a:r>
                        <a:rPr kumimoji="0" lang="es-ES" sz="900" kern="1200" dirty="0" smtClean="0">
                          <a:solidFill>
                            <a:schemeClr val="tx1"/>
                          </a:solidFill>
                          <a:latin typeface="Arial"/>
                          <a:ea typeface="Times New Roman"/>
                          <a:cs typeface="Arial"/>
                        </a:rPr>
                        <a:t>TERENO, PROBLEMAS</a:t>
                      </a:r>
                      <a:r>
                        <a:rPr kumimoji="0" lang="es-ES" sz="900" kern="1200" baseline="0" dirty="0" smtClean="0">
                          <a:solidFill>
                            <a:schemeClr val="tx1"/>
                          </a:solidFill>
                          <a:latin typeface="Arial"/>
                          <a:ea typeface="Times New Roman"/>
                          <a:cs typeface="Arial"/>
                        </a:rPr>
                        <a:t> CON DESNIVELES</a:t>
                      </a:r>
                      <a:r>
                        <a:rPr kumimoji="0" lang="es-ES" sz="900" kern="1200" dirty="0" smtClean="0">
                          <a:solidFill>
                            <a:schemeClr val="tx1"/>
                          </a:solidFill>
                          <a:latin typeface="Arial"/>
                          <a:ea typeface="Times New Roman"/>
                          <a:cs typeface="Arial"/>
                        </a:rPr>
                        <a:t>, </a:t>
                      </a:r>
                      <a:r>
                        <a:rPr kumimoji="0" lang="es-ES" sz="900" kern="1200" dirty="0">
                          <a:solidFill>
                            <a:schemeClr val="tx1"/>
                          </a:solidFill>
                          <a:latin typeface="Arial"/>
                          <a:ea typeface="Times New Roman"/>
                          <a:cs typeface="Arial"/>
                        </a:rPr>
                        <a:t>ETC.</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18">
                <a:tc>
                  <a:txBody>
                    <a:bodyPr/>
                    <a:lstStyle/>
                    <a:p>
                      <a:pPr algn="just">
                        <a:lnSpc>
                          <a:spcPct val="150000"/>
                        </a:lnSpc>
                        <a:spcAft>
                          <a:spcPts val="0"/>
                        </a:spcAft>
                      </a:pPr>
                      <a:r>
                        <a:rPr kumimoji="0" lang="es-ES" sz="900" kern="1200" dirty="0">
                          <a:solidFill>
                            <a:schemeClr val="tx1"/>
                          </a:solidFill>
                          <a:latin typeface="Arial"/>
                          <a:ea typeface="Times New Roman"/>
                          <a:cs typeface="Arial"/>
                        </a:rPr>
                        <a:t>POSIBLE SEGUIMIENTO SOLAR MEDIANTE HINCHADO-DESHINCHADO DE DEPÓSITOS FLEXIBLES (AUMENTA RENDIMIENTO ~20 %)</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kumimoji="0" lang="es-ES" sz="900" kern="1200" dirty="0" smtClean="0">
                          <a:solidFill>
                            <a:schemeClr val="tx1"/>
                          </a:solidFill>
                          <a:latin typeface="Arial"/>
                          <a:ea typeface="Times New Roman"/>
                          <a:cs typeface="Arial"/>
                        </a:rPr>
                        <a:t>NO SE CONTEMPLA.</a:t>
                      </a:r>
                      <a:r>
                        <a:rPr kumimoji="0" lang="es-ES" sz="900" kern="1200" baseline="0" dirty="0" smtClean="0">
                          <a:solidFill>
                            <a:schemeClr val="tx1"/>
                          </a:solidFill>
                          <a:latin typeface="Arial"/>
                          <a:ea typeface="Times New Roman"/>
                          <a:cs typeface="Arial"/>
                        </a:rPr>
                        <a:t> </a:t>
                      </a:r>
                      <a:r>
                        <a:rPr kumimoji="0" lang="es-ES" sz="900" kern="1200" dirty="0" smtClean="0">
                          <a:solidFill>
                            <a:schemeClr val="tx1"/>
                          </a:solidFill>
                          <a:latin typeface="Arial"/>
                          <a:ea typeface="Times New Roman"/>
                          <a:cs typeface="Arial"/>
                        </a:rPr>
                        <a:t>COSTOSA </a:t>
                      </a:r>
                      <a:r>
                        <a:rPr kumimoji="0" lang="es-ES" sz="900" kern="1200" dirty="0">
                          <a:solidFill>
                            <a:schemeClr val="tx1"/>
                          </a:solidFill>
                          <a:latin typeface="Arial"/>
                          <a:ea typeface="Times New Roman"/>
                          <a:cs typeface="Arial"/>
                        </a:rPr>
                        <a:t>ADQUISICIÓN Y MANTENIMENTO DEL SEGUIMIENTO SOLAR</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18">
                <a:tc>
                  <a:txBody>
                    <a:bodyPr/>
                    <a:lstStyle/>
                    <a:p>
                      <a:pPr algn="just">
                        <a:lnSpc>
                          <a:spcPct val="150000"/>
                        </a:lnSpc>
                        <a:spcAft>
                          <a:spcPts val="0"/>
                        </a:spcAft>
                      </a:pPr>
                      <a:r>
                        <a:rPr kumimoji="0" lang="es-ES" sz="900" kern="1200" dirty="0">
                          <a:solidFill>
                            <a:schemeClr val="tx1"/>
                          </a:solidFill>
                          <a:latin typeface="Arial"/>
                          <a:ea typeface="Times New Roman"/>
                          <a:cs typeface="Arial"/>
                        </a:rPr>
                        <a:t>SUSTRACCIONES Y </a:t>
                      </a:r>
                      <a:r>
                        <a:rPr kumimoji="0" lang="es-ES" sz="900" kern="1200" dirty="0" smtClean="0">
                          <a:solidFill>
                            <a:schemeClr val="tx1"/>
                          </a:solidFill>
                          <a:latin typeface="Arial"/>
                          <a:ea typeface="Times New Roman"/>
                          <a:cs typeface="Arial"/>
                        </a:rPr>
                        <a:t>VANDALISMO S </a:t>
                      </a:r>
                      <a:r>
                        <a:rPr kumimoji="0" lang="es-ES" sz="900" kern="1200" dirty="0">
                          <a:solidFill>
                            <a:schemeClr val="tx1"/>
                          </a:solidFill>
                          <a:latin typeface="Arial"/>
                          <a:ea typeface="Times New Roman"/>
                          <a:cs typeface="Arial"/>
                        </a:rPr>
                        <a:t>MAS COMPLICADAS</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kumimoji="0" lang="es-ES" sz="900" kern="1200" dirty="0">
                          <a:solidFill>
                            <a:schemeClr val="tx1"/>
                          </a:solidFill>
                          <a:latin typeface="Arial"/>
                          <a:ea typeface="Times New Roman"/>
                          <a:cs typeface="Arial"/>
                        </a:rPr>
                        <a:t>REQUIEREN MÁS </a:t>
                      </a:r>
                      <a:r>
                        <a:rPr kumimoji="0" lang="es-ES" sz="900" kern="1200" dirty="0" smtClean="0">
                          <a:solidFill>
                            <a:schemeClr val="tx1"/>
                          </a:solidFill>
                          <a:latin typeface="Arial"/>
                          <a:ea typeface="Times New Roman"/>
                          <a:cs typeface="Arial"/>
                        </a:rPr>
                        <a:t>PROTECCION (COSTE</a:t>
                      </a:r>
                      <a:r>
                        <a:rPr kumimoji="0" lang="es-ES" sz="900" kern="1200" baseline="0" dirty="0" smtClean="0">
                          <a:solidFill>
                            <a:schemeClr val="tx1"/>
                          </a:solidFill>
                          <a:latin typeface="Arial"/>
                          <a:ea typeface="Times New Roman"/>
                          <a:cs typeface="Arial"/>
                        </a:rPr>
                        <a:t> DE VALLADO, CÁMARAS, VIGILANTE…</a:t>
                      </a:r>
                      <a:endParaRPr kumimoji="0" lang="es-ES" sz="900" kern="1200" dirty="0">
                        <a:solidFill>
                          <a:schemeClr val="tx1"/>
                        </a:solidFill>
                        <a:latin typeface="Arial"/>
                        <a:ea typeface="Times New Roman"/>
                        <a:cs typeface="Arial"/>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125">
                <a:tc>
                  <a:txBody>
                    <a:bodyPr/>
                    <a:lstStyle/>
                    <a:p>
                      <a:pPr algn="just">
                        <a:lnSpc>
                          <a:spcPct val="150000"/>
                        </a:lnSpc>
                        <a:spcAft>
                          <a:spcPts val="0"/>
                        </a:spcAft>
                      </a:pPr>
                      <a:r>
                        <a:rPr kumimoji="0" lang="es-ES" sz="900" kern="1200" dirty="0">
                          <a:solidFill>
                            <a:schemeClr val="tx1"/>
                          </a:solidFill>
                          <a:latin typeface="Arial"/>
                          <a:ea typeface="Times New Roman"/>
                          <a:cs typeface="Arial"/>
                        </a:rPr>
                        <a:t>IMPACTO AMBIENTAL BAJO EN BALSAS Y PANTANOS PUESTO QUE EL IMPACTO YA ESTÁ OCASIONADO </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kumimoji="0" lang="es-ES" sz="900" kern="1200" dirty="0">
                          <a:solidFill>
                            <a:schemeClr val="tx1"/>
                          </a:solidFill>
                          <a:latin typeface="Arial"/>
                          <a:ea typeface="Times New Roman"/>
                          <a:cs typeface="Arial"/>
                        </a:rPr>
                        <a:t>ALTO IMPACTO AMBIENTAL Y AGRÍCOLA. CONFLICTOS CON USOS DEL </a:t>
                      </a:r>
                      <a:r>
                        <a:rPr kumimoji="0" lang="es-ES" sz="900" kern="1200" dirty="0" smtClean="0">
                          <a:solidFill>
                            <a:schemeClr val="tx1"/>
                          </a:solidFill>
                          <a:latin typeface="Arial"/>
                          <a:ea typeface="Times New Roman"/>
                          <a:cs typeface="Arial"/>
                        </a:rPr>
                        <a:t>SUELO. </a:t>
                      </a:r>
                      <a:endParaRPr kumimoji="0" lang="es-ES" sz="900" kern="1200" dirty="0">
                        <a:solidFill>
                          <a:schemeClr val="tx1"/>
                        </a:solidFill>
                        <a:latin typeface="Arial"/>
                        <a:ea typeface="Times New Roman"/>
                        <a:cs typeface="Arial"/>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18">
                <a:tc>
                  <a:txBody>
                    <a:bodyPr/>
                    <a:lstStyle/>
                    <a:p>
                      <a:pPr algn="just">
                        <a:lnSpc>
                          <a:spcPct val="150000"/>
                        </a:lnSpc>
                        <a:spcAft>
                          <a:spcPts val="0"/>
                        </a:spcAft>
                      </a:pPr>
                      <a:r>
                        <a:rPr kumimoji="0" lang="es-ES" sz="900" kern="1200" dirty="0">
                          <a:solidFill>
                            <a:schemeClr val="tx1"/>
                          </a:solidFill>
                          <a:latin typeface="Arial"/>
                          <a:ea typeface="Times New Roman"/>
                          <a:cs typeface="Arial"/>
                        </a:rPr>
                        <a:t>NO CONSUME SUELO. EVITA EXPROPIACIONES</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kumimoji="0" lang="es-ES" sz="900" kern="1200" dirty="0">
                          <a:solidFill>
                            <a:schemeClr val="tx1"/>
                          </a:solidFill>
                          <a:latin typeface="Arial"/>
                          <a:ea typeface="Times New Roman"/>
                          <a:cs typeface="Arial"/>
                        </a:rPr>
                        <a:t>EL METRO CUADRADO DE SUELO SUPONE UN </a:t>
                      </a:r>
                      <a:r>
                        <a:rPr kumimoji="0" lang="es-ES" sz="900" kern="1200" dirty="0" smtClean="0">
                          <a:solidFill>
                            <a:schemeClr val="tx1"/>
                          </a:solidFill>
                          <a:latin typeface="Arial"/>
                          <a:ea typeface="Times New Roman"/>
                          <a:cs typeface="Arial"/>
                        </a:rPr>
                        <a:t>COSTE. EXPROPIACIONES…</a:t>
                      </a:r>
                      <a:endParaRPr kumimoji="0" lang="es-ES" sz="900" kern="1200" dirty="0">
                        <a:solidFill>
                          <a:schemeClr val="tx1"/>
                        </a:solidFill>
                        <a:latin typeface="Arial"/>
                        <a:ea typeface="Times New Roman"/>
                        <a:cs typeface="Arial"/>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004">
                <a:tc>
                  <a:txBody>
                    <a:bodyPr/>
                    <a:lstStyle/>
                    <a:p>
                      <a:pPr algn="just">
                        <a:lnSpc>
                          <a:spcPct val="150000"/>
                        </a:lnSpc>
                        <a:spcAft>
                          <a:spcPts val="0"/>
                        </a:spcAft>
                      </a:pPr>
                      <a:r>
                        <a:rPr kumimoji="0" lang="es-ES" sz="900" kern="1200" dirty="0">
                          <a:solidFill>
                            <a:schemeClr val="tx1"/>
                          </a:solidFill>
                          <a:latin typeface="Arial"/>
                          <a:ea typeface="Times New Roman"/>
                          <a:cs typeface="Arial"/>
                        </a:rPr>
                        <a:t>EN EL CASO DE PANTANOS CON APROVECHAMIENTO HIDROELÉCTRICO CUENTAN CON ALTA CAPACIDAD DE VERTIDO A RED Y SE COMPLEMENTA BIEN. EN INVIERNO MÁS PRODUCCIÓN HIDROELÉCTRICA Y EN VERANO MAS FOTOVOLTAICA. </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kumimoji="0" lang="es-ES" sz="900" kern="1200" dirty="0">
                          <a:solidFill>
                            <a:schemeClr val="tx1"/>
                          </a:solidFill>
                          <a:latin typeface="Arial"/>
                          <a:ea typeface="Times New Roman"/>
                          <a:cs typeface="Arial"/>
                        </a:rPr>
                        <a:t>EN GENERAL EL ACCESO A VERTIDO A RED ESTÁ MUY SOLICITADO Y ES MUY </a:t>
                      </a:r>
                      <a:r>
                        <a:rPr kumimoji="0" lang="es-ES" sz="900" kern="1200" dirty="0" smtClean="0">
                          <a:solidFill>
                            <a:schemeClr val="tx1"/>
                          </a:solidFill>
                          <a:latin typeface="Arial"/>
                          <a:ea typeface="Times New Roman"/>
                          <a:cs typeface="Arial"/>
                        </a:rPr>
                        <a:t>COMPLICADA</a:t>
                      </a:r>
                      <a:r>
                        <a:rPr kumimoji="0" lang="es-ES" sz="900" kern="1200" baseline="0" dirty="0" smtClean="0">
                          <a:solidFill>
                            <a:schemeClr val="tx1"/>
                          </a:solidFill>
                          <a:latin typeface="Arial"/>
                          <a:ea typeface="Times New Roman"/>
                          <a:cs typeface="Arial"/>
                        </a:rPr>
                        <a:t> LA CONCESIÓN</a:t>
                      </a:r>
                      <a:r>
                        <a:rPr kumimoji="0" lang="es-ES" sz="900" kern="1200" dirty="0" smtClean="0">
                          <a:solidFill>
                            <a:schemeClr val="tx1"/>
                          </a:solidFill>
                          <a:latin typeface="Arial"/>
                          <a:ea typeface="Times New Roman"/>
                          <a:cs typeface="Arial"/>
                        </a:rPr>
                        <a:t>.</a:t>
                      </a:r>
                      <a:endParaRPr kumimoji="0" lang="es-ES" sz="900" kern="1200" dirty="0">
                        <a:solidFill>
                          <a:schemeClr val="tx1"/>
                        </a:solidFill>
                        <a:latin typeface="Arial"/>
                        <a:ea typeface="Times New Roman"/>
                        <a:cs typeface="Arial"/>
                      </a:endParaRP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834">
                <a:tc>
                  <a:txBody>
                    <a:bodyPr/>
                    <a:lstStyle/>
                    <a:p>
                      <a:pPr algn="just">
                        <a:lnSpc>
                          <a:spcPct val="150000"/>
                        </a:lnSpc>
                        <a:spcAft>
                          <a:spcPts val="0"/>
                        </a:spcAft>
                      </a:pPr>
                      <a:r>
                        <a:rPr kumimoji="0" lang="es-ES" sz="900" kern="1200" dirty="0">
                          <a:solidFill>
                            <a:schemeClr val="tx1"/>
                          </a:solidFill>
                          <a:latin typeface="Arial"/>
                          <a:ea typeface="Times New Roman"/>
                          <a:cs typeface="Arial"/>
                        </a:rPr>
                        <a:t>LIBRE DE SOMBRAS</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kumimoji="0" lang="es-ES" sz="900" kern="1200" dirty="0">
                          <a:solidFill>
                            <a:schemeClr val="tx1"/>
                          </a:solidFill>
                          <a:latin typeface="Arial"/>
                          <a:ea typeface="Times New Roman"/>
                          <a:cs typeface="Arial"/>
                        </a:rPr>
                        <a:t>SOMBRAS CUANDO EL TERRENO NO ES LLANO O SE DESPERDICIA ESA ZONA. PROBLEMAS CON VEGETACION.</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125">
                <a:tc>
                  <a:txBody>
                    <a:bodyPr/>
                    <a:lstStyle/>
                    <a:p>
                      <a:pPr algn="just">
                        <a:lnSpc>
                          <a:spcPct val="150000"/>
                        </a:lnSpc>
                        <a:spcAft>
                          <a:spcPts val="0"/>
                        </a:spcAft>
                      </a:pPr>
                      <a:r>
                        <a:rPr kumimoji="0" lang="es-ES" sz="900" kern="1200" dirty="0">
                          <a:solidFill>
                            <a:schemeClr val="tx1"/>
                          </a:solidFill>
                          <a:latin typeface="Arial"/>
                          <a:ea typeface="Times New Roman"/>
                          <a:cs typeface="Arial"/>
                        </a:rPr>
                        <a:t>REQUIERE MENOS PERSONAL Y MATERIALES </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kumimoji="0" lang="es-ES" sz="900" kern="1200" dirty="0">
                          <a:solidFill>
                            <a:schemeClr val="tx1"/>
                          </a:solidFill>
                          <a:latin typeface="Arial"/>
                          <a:ea typeface="Times New Roman"/>
                          <a:cs typeface="Arial"/>
                        </a:rPr>
                        <a:t>MÁS MATERIALES Y MANO DE OBRA MÁS COSTOSA, SOBRE TODO EN EDIFICACIÓN.</a:t>
                      </a:r>
                    </a:p>
                  </a:txBody>
                  <a:tcPr marL="30030" marR="3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81706"/>
          </a:xfrm>
        </p:spPr>
        <p:txBody>
          <a:bodyPr>
            <a:normAutofit fontScale="90000"/>
          </a:bodyPr>
          <a:lstStyle/>
          <a:p>
            <a:r>
              <a:rPr lang="es-ES" dirty="0" smtClean="0"/>
              <a:t>PATOLOGIAS</a:t>
            </a:r>
            <a:endParaRPr lang="es-ES" dirty="0"/>
          </a:p>
        </p:txBody>
      </p:sp>
      <p:pic>
        <p:nvPicPr>
          <p:cNvPr id="7" name="Imagen 40"/>
          <p:cNvPicPr>
            <a:picLocks noChangeAspect="1" noChangeArrowheads="1"/>
          </p:cNvPicPr>
          <p:nvPr/>
        </p:nvPicPr>
        <p:blipFill>
          <a:blip r:embed="rId2"/>
          <a:srcRect/>
          <a:stretch>
            <a:fillRect/>
          </a:stretch>
        </p:blipFill>
        <p:spPr bwMode="auto">
          <a:xfrm>
            <a:off x="571472" y="3357562"/>
            <a:ext cx="6678914" cy="3171839"/>
          </a:xfrm>
          <a:prstGeom prst="rect">
            <a:avLst/>
          </a:prstGeom>
          <a:noFill/>
        </p:spPr>
      </p:pic>
      <p:pic>
        <p:nvPicPr>
          <p:cNvPr id="8" name="Imagen 28"/>
          <p:cNvPicPr>
            <a:picLocks noChangeAspect="1" noChangeArrowheads="1"/>
          </p:cNvPicPr>
          <p:nvPr/>
        </p:nvPicPr>
        <p:blipFill>
          <a:blip r:embed="rId3" cstate="print"/>
          <a:srcRect/>
          <a:stretch>
            <a:fillRect/>
          </a:stretch>
        </p:blipFill>
        <p:spPr bwMode="auto">
          <a:xfrm>
            <a:off x="4714876" y="1071546"/>
            <a:ext cx="4167979" cy="2357454"/>
          </a:xfrm>
          <a:prstGeom prst="rect">
            <a:avLst/>
          </a:prstGeom>
          <a:noFill/>
        </p:spPr>
      </p:pic>
      <p:pic>
        <p:nvPicPr>
          <p:cNvPr id="9" name="Imagen 37"/>
          <p:cNvPicPr>
            <a:picLocks noChangeAspect="1" noChangeArrowheads="1"/>
          </p:cNvPicPr>
          <p:nvPr/>
        </p:nvPicPr>
        <p:blipFill>
          <a:blip r:embed="rId4"/>
          <a:srcRect/>
          <a:stretch>
            <a:fillRect/>
          </a:stretch>
        </p:blipFill>
        <p:spPr bwMode="auto">
          <a:xfrm>
            <a:off x="500034" y="1428736"/>
            <a:ext cx="4154684" cy="1785950"/>
          </a:xfrm>
          <a:prstGeom prst="rect">
            <a:avLst/>
          </a:prstGeom>
          <a:noFill/>
        </p:spPr>
      </p:pic>
      <p:sp>
        <p:nvSpPr>
          <p:cNvPr id="10" name="9 Marcador de contenido"/>
          <p:cNvSpPr>
            <a:spLocks noGrp="1"/>
          </p:cNvSpPr>
          <p:nvPr>
            <p:ph idx="1"/>
          </p:nvPr>
        </p:nvSpPr>
        <p:spPr>
          <a:xfrm>
            <a:off x="500034" y="1000108"/>
            <a:ext cx="8229600" cy="4929222"/>
          </a:xfrm>
        </p:spPr>
        <p:txBody>
          <a:bodyPr/>
          <a:lstStyle/>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PATOLOGIAS</a:t>
            </a:r>
            <a:endParaRPr lang="es-ES" dirty="0"/>
          </a:p>
        </p:txBody>
      </p:sp>
      <p:sp>
        <p:nvSpPr>
          <p:cNvPr id="3" name="2 Marcador de contenido"/>
          <p:cNvSpPr>
            <a:spLocks noGrp="1"/>
          </p:cNvSpPr>
          <p:nvPr>
            <p:ph idx="1"/>
          </p:nvPr>
        </p:nvSpPr>
        <p:spPr/>
        <p:txBody>
          <a:bodyPr/>
          <a:lstStyle/>
          <a:p>
            <a:endParaRPr lang="es-ES"/>
          </a:p>
        </p:txBody>
      </p:sp>
      <p:pic>
        <p:nvPicPr>
          <p:cNvPr id="4" name="Imagen 25"/>
          <p:cNvPicPr>
            <a:picLocks noChangeAspect="1" noChangeArrowheads="1"/>
          </p:cNvPicPr>
          <p:nvPr/>
        </p:nvPicPr>
        <p:blipFill>
          <a:blip r:embed="rId2"/>
          <a:srcRect/>
          <a:stretch>
            <a:fillRect/>
          </a:stretch>
        </p:blipFill>
        <p:spPr bwMode="auto">
          <a:xfrm>
            <a:off x="500035" y="2000240"/>
            <a:ext cx="4385500" cy="2500330"/>
          </a:xfrm>
          <a:prstGeom prst="rect">
            <a:avLst/>
          </a:prstGeom>
          <a:noFill/>
        </p:spPr>
      </p:pic>
      <p:pic>
        <p:nvPicPr>
          <p:cNvPr id="5" name="Imagen 34"/>
          <p:cNvPicPr>
            <a:picLocks noChangeAspect="1" noChangeArrowheads="1"/>
          </p:cNvPicPr>
          <p:nvPr/>
        </p:nvPicPr>
        <p:blipFill>
          <a:blip r:embed="rId3"/>
          <a:srcRect/>
          <a:stretch>
            <a:fillRect/>
          </a:stretch>
        </p:blipFill>
        <p:spPr bwMode="auto">
          <a:xfrm>
            <a:off x="928662" y="4572008"/>
            <a:ext cx="4000528" cy="1992541"/>
          </a:xfrm>
          <a:prstGeom prst="rect">
            <a:avLst/>
          </a:prstGeom>
          <a:noFill/>
        </p:spPr>
      </p:pic>
      <p:pic>
        <p:nvPicPr>
          <p:cNvPr id="6" name="Imagen 31"/>
          <p:cNvPicPr>
            <a:picLocks noChangeAspect="1" noChangeArrowheads="1"/>
          </p:cNvPicPr>
          <p:nvPr/>
        </p:nvPicPr>
        <p:blipFill>
          <a:blip r:embed="rId4"/>
          <a:srcRect/>
          <a:stretch>
            <a:fillRect/>
          </a:stretch>
        </p:blipFill>
        <p:spPr bwMode="auto">
          <a:xfrm>
            <a:off x="5000628" y="2357430"/>
            <a:ext cx="3643338" cy="350046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14422"/>
            <a:ext cx="8229600" cy="1000132"/>
          </a:xfrm>
        </p:spPr>
        <p:txBody>
          <a:bodyPr>
            <a:normAutofit fontScale="90000"/>
          </a:bodyPr>
          <a:lstStyle/>
          <a:p>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a:r>
            <a:br>
              <a:rPr lang="es-ES" b="1" dirty="0" smtClean="0"/>
            </a:br>
            <a:r>
              <a:rPr lang="es-ES" b="1" dirty="0" smtClean="0"/>
              <a:t> BOLAS DE SOMBRA Y CUBIERTAS FLOTANTES</a:t>
            </a:r>
            <a:br>
              <a:rPr lang="es-ES" b="1" dirty="0" smtClean="0"/>
            </a:br>
            <a:endParaRPr lang="es-ES" dirty="0"/>
          </a:p>
        </p:txBody>
      </p:sp>
      <p:pic>
        <p:nvPicPr>
          <p:cNvPr id="4" name="3 Marcador de contenido"/>
          <p:cNvPicPr>
            <a:picLocks noGrp="1"/>
          </p:cNvPicPr>
          <p:nvPr>
            <p:ph idx="1"/>
          </p:nvPr>
        </p:nvPicPr>
        <p:blipFill>
          <a:blip r:embed="rId2"/>
          <a:srcRect/>
          <a:stretch>
            <a:fillRect/>
          </a:stretch>
        </p:blipFill>
        <p:spPr bwMode="auto">
          <a:xfrm>
            <a:off x="285720" y="1714488"/>
            <a:ext cx="4781550" cy="4352925"/>
          </a:xfrm>
          <a:prstGeom prst="rect">
            <a:avLst/>
          </a:prstGeom>
          <a:noFill/>
          <a:ln w="9525">
            <a:noFill/>
            <a:miter lim="800000"/>
            <a:headEnd/>
            <a:tailEnd/>
          </a:ln>
        </p:spPr>
      </p:pic>
      <p:pic>
        <p:nvPicPr>
          <p:cNvPr id="4097" name="Picture 1"/>
          <p:cNvPicPr>
            <a:picLocks noChangeAspect="1" noChangeArrowheads="1"/>
          </p:cNvPicPr>
          <p:nvPr/>
        </p:nvPicPr>
        <p:blipFill>
          <a:blip r:embed="rId3"/>
          <a:srcRect/>
          <a:stretch>
            <a:fillRect/>
          </a:stretch>
        </p:blipFill>
        <p:spPr bwMode="auto">
          <a:xfrm>
            <a:off x="3714744" y="1714488"/>
            <a:ext cx="5133975" cy="2133600"/>
          </a:xfrm>
          <a:prstGeom prst="rect">
            <a:avLst/>
          </a:prstGeom>
          <a:noFill/>
          <a:ln w="9525">
            <a:noFill/>
            <a:miter lim="800000"/>
            <a:headEnd/>
            <a:tailEnd/>
          </a:ln>
          <a:effectLst/>
        </p:spPr>
      </p:pic>
      <p:pic>
        <p:nvPicPr>
          <p:cNvPr id="6" name="5 Imagen"/>
          <p:cNvPicPr/>
          <p:nvPr/>
        </p:nvPicPr>
        <p:blipFill>
          <a:blip r:embed="rId4"/>
          <a:srcRect/>
          <a:stretch>
            <a:fillRect/>
          </a:stretch>
        </p:blipFill>
        <p:spPr bwMode="auto">
          <a:xfrm>
            <a:off x="4929190" y="3714752"/>
            <a:ext cx="3914466" cy="23356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3.- FOTOVOLTAICA EN CUBIERTAS PLANAS</a:t>
            </a:r>
            <a:endParaRPr lang="es-ES" dirty="0"/>
          </a:p>
        </p:txBody>
      </p:sp>
      <p:sp>
        <p:nvSpPr>
          <p:cNvPr id="7" name="6 Marcador de contenido"/>
          <p:cNvSpPr>
            <a:spLocks noGrp="1"/>
          </p:cNvSpPr>
          <p:nvPr>
            <p:ph idx="1"/>
          </p:nvPr>
        </p:nvSpPr>
        <p:spPr/>
        <p:txBody>
          <a:bodyPr>
            <a:normAutofit lnSpcReduction="10000"/>
          </a:bodyPr>
          <a:lstStyle/>
          <a:p>
            <a:r>
              <a:rPr lang="es-ES" dirty="0" smtClean="0"/>
              <a:t>Aparte de tener las ventajas descritas para vasos de contención de líquidos, estos métodos se pueden emplear en cualquier edificio de cubierta plana evitando interferencias con la impermeabilización de la misma. Los ahorros de costes y ventajas profusamente detalladas en capítulos posteriores son comunes a cualquier instalación presente sobre superficies líquidas, en tierra o en cubiertas planas. De hecho, tanto las fuerzas armadas españolas como puertos del estado han mostrado interés en el invento y estamos en avanzado proceso de selección (TRL-4). </a:t>
            </a: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4.- FOTOVOLTAICA EN TIERRA</a:t>
            </a:r>
            <a:endParaRPr lang="es-ES" dirty="0"/>
          </a:p>
        </p:txBody>
      </p:sp>
      <p:sp>
        <p:nvSpPr>
          <p:cNvPr id="4" name="3 Marcador de contenido"/>
          <p:cNvSpPr>
            <a:spLocks noGrp="1"/>
          </p:cNvSpPr>
          <p:nvPr>
            <p:ph idx="1"/>
          </p:nvPr>
        </p:nvSpPr>
        <p:spPr/>
        <p:txBody>
          <a:bodyPr>
            <a:normAutofit fontScale="55000" lnSpcReduction="20000"/>
          </a:bodyPr>
          <a:lstStyle/>
          <a:p>
            <a:r>
              <a:rPr lang="es-ES" dirty="0" smtClean="0"/>
              <a:t>Tanto en cubiertas planas como en tierra, se pueden emplear ruedas inservibles completas, uniéndolas entre ellas y éstas al perfil de aluminio, lo que nos permite obtener:</a:t>
            </a:r>
          </a:p>
          <a:p>
            <a:pPr lvl="0"/>
            <a:r>
              <a:rPr lang="es-ES" dirty="0" smtClean="0"/>
              <a:t>Un ahorro enorme (tan solo hay que llegar a un acuerdo con el inventor), </a:t>
            </a:r>
          </a:p>
          <a:p>
            <a:pPr lvl="0"/>
            <a:r>
              <a:rPr lang="es-ES" b="1" dirty="0" smtClean="0"/>
              <a:t>independencia de proveedores externos</a:t>
            </a:r>
            <a:r>
              <a:rPr lang="es-ES" dirty="0" smtClean="0"/>
              <a:t>, disponibles en cualquier población (poco transporte) </a:t>
            </a:r>
          </a:p>
          <a:p>
            <a:pPr lvl="0"/>
            <a:r>
              <a:rPr lang="es-ES" b="1" dirty="0" smtClean="0"/>
              <a:t>respeta la impermeabilización </a:t>
            </a:r>
            <a:r>
              <a:rPr lang="es-ES" dirty="0" smtClean="0"/>
              <a:t>en el caso de cubiertas de edificios </a:t>
            </a:r>
          </a:p>
          <a:p>
            <a:pPr lvl="0"/>
            <a:r>
              <a:rPr lang="es-ES" dirty="0" smtClean="0"/>
              <a:t>ambientalmente se le da una </a:t>
            </a:r>
            <a:r>
              <a:rPr lang="es-ES" b="1" dirty="0" smtClean="0"/>
              <a:t>segunda vida </a:t>
            </a:r>
            <a:r>
              <a:rPr lang="es-ES" dirty="0" smtClean="0"/>
              <a:t>a un residuo “molesto”.</a:t>
            </a:r>
          </a:p>
          <a:p>
            <a:pPr lvl="0"/>
            <a:endParaRPr lang="es-ES" dirty="0" smtClean="0"/>
          </a:p>
          <a:p>
            <a:pPr lvl="0"/>
            <a:endParaRPr lang="es-ES" dirty="0" smtClean="0"/>
          </a:p>
          <a:p>
            <a:pPr lvl="0"/>
            <a:endParaRPr lang="es-ES" dirty="0" smtClean="0"/>
          </a:p>
          <a:p>
            <a:pPr lvl="0"/>
            <a:endParaRPr lang="es-ES" dirty="0" smtClean="0"/>
          </a:p>
          <a:p>
            <a:pPr lvl="0"/>
            <a:endParaRPr lang="es-ES" dirty="0" smtClean="0"/>
          </a:p>
          <a:p>
            <a:pPr lvl="0"/>
            <a:endParaRPr lang="es-ES" dirty="0" smtClean="0"/>
          </a:p>
          <a:p>
            <a:pPr lvl="0"/>
            <a:endParaRPr lang="es-ES" dirty="0" smtClean="0"/>
          </a:p>
          <a:p>
            <a:pPr lvl="0"/>
            <a:endParaRPr lang="es-ES" dirty="0" smtClean="0"/>
          </a:p>
          <a:p>
            <a:pPr lvl="0"/>
            <a:endParaRPr lang="es-ES" dirty="0" smtClean="0"/>
          </a:p>
          <a:p>
            <a:pPr lvl="0"/>
            <a:endParaRPr lang="es-ES" dirty="0" smtClean="0"/>
          </a:p>
          <a:p>
            <a:r>
              <a:rPr lang="es-ES" dirty="0" smtClean="0"/>
              <a:t>Recomendamos en el caso de cubiertas planas, el empleo de depósitos hinchables y en el caso de tierra y fundamentalmente para proyectos con alta repercusión ambiental, ruedas  de desecho completas rellenas de agua, o vacías cubiertas de tierra u hormigón.</a:t>
            </a:r>
          </a:p>
          <a:p>
            <a:endParaRPr lang="es-ES" dirty="0"/>
          </a:p>
        </p:txBody>
      </p:sp>
      <p:pic>
        <p:nvPicPr>
          <p:cNvPr id="5" name="Picture 3"/>
          <p:cNvPicPr>
            <a:picLocks noChangeAspect="1" noChangeArrowheads="1"/>
          </p:cNvPicPr>
          <p:nvPr/>
        </p:nvPicPr>
        <p:blipFill>
          <a:blip r:embed="rId2"/>
          <a:srcRect/>
          <a:stretch>
            <a:fillRect/>
          </a:stretch>
        </p:blipFill>
        <p:spPr bwMode="auto">
          <a:xfrm>
            <a:off x="928662" y="3286124"/>
            <a:ext cx="1785950" cy="2001425"/>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3739030" y="3286124"/>
            <a:ext cx="2539476" cy="19057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428596" y="1357298"/>
            <a:ext cx="8001056" cy="461665"/>
          </a:xfrm>
          <a:prstGeom prst="rect">
            <a:avLst/>
          </a:prstGeom>
        </p:spPr>
        <p:txBody>
          <a:bodyPr wrap="square">
            <a:spAutoFit/>
          </a:bodyPr>
          <a:lstStyle/>
          <a:p>
            <a:r>
              <a:rPr lang="es-ES" sz="2400" dirty="0" smtClean="0"/>
              <a:t> </a:t>
            </a:r>
          </a:p>
        </p:txBody>
      </p:sp>
      <p:sp>
        <p:nvSpPr>
          <p:cNvPr id="11" name="10 Rectángulo"/>
          <p:cNvSpPr/>
          <p:nvPr/>
        </p:nvSpPr>
        <p:spPr>
          <a:xfrm>
            <a:off x="571472" y="3643314"/>
            <a:ext cx="8215370" cy="2585323"/>
          </a:xfrm>
          <a:prstGeom prst="rect">
            <a:avLst/>
          </a:prstGeom>
        </p:spPr>
        <p:txBody>
          <a:bodyPr wrap="square">
            <a:spAutoFit/>
          </a:bodyPr>
          <a:lstStyle/>
          <a:p>
            <a:endParaRPr lang="es-ES" dirty="0" smtClean="0"/>
          </a:p>
          <a:p>
            <a:endParaRPr lang="es-ES" dirty="0" smtClean="0"/>
          </a:p>
          <a:p>
            <a:endParaRPr lang="es-ES" dirty="0" smtClean="0"/>
          </a:p>
          <a:p>
            <a:endParaRPr lang="es-ES" dirty="0" smtClean="0"/>
          </a:p>
          <a:p>
            <a:r>
              <a:rPr lang="es-ES" dirty="0" smtClean="0"/>
              <a:t> bifaciales, </a:t>
            </a:r>
            <a:r>
              <a:rPr lang="es-ES" dirty="0" err="1" smtClean="0"/>
              <a:t>etc</a:t>
            </a:r>
            <a:r>
              <a:rPr lang="es-ES" dirty="0" smtClean="0"/>
              <a:t>,</a:t>
            </a:r>
          </a:p>
          <a:p>
            <a:endParaRPr lang="es-ES" dirty="0" smtClean="0"/>
          </a:p>
          <a:p>
            <a:endParaRPr lang="es-ES" dirty="0" smtClean="0"/>
          </a:p>
          <a:p>
            <a:r>
              <a:rPr lang="es-ES" dirty="0" smtClean="0"/>
              <a:t>en función del proyecto a desarrollar. </a:t>
            </a:r>
          </a:p>
          <a:p>
            <a:r>
              <a:rPr lang="es-ES" dirty="0" smtClean="0"/>
              <a:t>El objetivo final es conseguir la </a:t>
            </a:r>
            <a:r>
              <a:rPr lang="es-ES" b="1" dirty="0" smtClean="0"/>
              <a:t>autonomía energética</a:t>
            </a:r>
            <a:endParaRPr lang="es-ES" dirty="0"/>
          </a:p>
        </p:txBody>
      </p:sp>
      <p:pic>
        <p:nvPicPr>
          <p:cNvPr id="11269" name="Picture 5"/>
          <p:cNvPicPr>
            <a:picLocks noChangeAspect="1" noChangeArrowheads="1"/>
          </p:cNvPicPr>
          <p:nvPr/>
        </p:nvPicPr>
        <p:blipFill>
          <a:blip r:embed="rId3"/>
          <a:srcRect/>
          <a:stretch>
            <a:fillRect/>
          </a:stretch>
        </p:blipFill>
        <p:spPr bwMode="auto">
          <a:xfrm>
            <a:off x="2786050" y="4429132"/>
            <a:ext cx="2714644" cy="12092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ARIOSTO DE HARO YEBOLES</a:t>
            </a:r>
            <a:br>
              <a:rPr lang="es-ES" b="1" dirty="0" smtClean="0"/>
            </a:br>
            <a:r>
              <a:rPr lang="es-ES" b="1" dirty="0" smtClean="0"/>
              <a:t>PRESENTACION</a:t>
            </a:r>
            <a:endParaRPr lang="es-ES" dirty="0"/>
          </a:p>
        </p:txBody>
      </p:sp>
      <p:sp>
        <p:nvSpPr>
          <p:cNvPr id="3" name="2 Marcador de contenido"/>
          <p:cNvSpPr>
            <a:spLocks noGrp="1"/>
          </p:cNvSpPr>
          <p:nvPr>
            <p:ph idx="1"/>
          </p:nvPr>
        </p:nvSpPr>
        <p:spPr/>
        <p:txBody>
          <a:bodyPr>
            <a:normAutofit/>
          </a:bodyPr>
          <a:lstStyle/>
          <a:p>
            <a:pPr algn="just"/>
            <a:r>
              <a:rPr lang="es-ES" sz="2000" dirty="0" smtClean="0">
                <a:latin typeface="+mj-lt"/>
              </a:rPr>
              <a:t>DIRECTOR Y ADMINISTRADOR DE LABORCONTROL, PRIMER LABORATORIO ACREDITADO EN GEOSINTETICOS POR ENAC EN ESPAÑA CON MAS DE 40.000.000 DE M2 DE LÁMINA ENSAYADA</a:t>
            </a:r>
            <a:endParaRPr lang="es-ES" sz="2000" dirty="0" smtClean="0"/>
          </a:p>
          <a:p>
            <a:pPr algn="just"/>
            <a:r>
              <a:rPr lang="es-ES" sz="2000" dirty="0" smtClean="0">
                <a:latin typeface="+mj-lt"/>
              </a:rPr>
              <a:t>GEOLOGO, DELEGADO DEL COLEGIO DE GEÓLOGOS EN ALICANTE. CERCA DE 30 AÑOS DE EXPERIENCIA EN CONTROL DE CALIDAD DE OBRA CIVIL. MAS DE 2.000 INFORMES GEOTECNICOS FIRMADOS.</a:t>
            </a:r>
          </a:p>
          <a:p>
            <a:pPr algn="just"/>
            <a:r>
              <a:rPr lang="es-ES" sz="2000" dirty="0" smtClean="0">
                <a:latin typeface="+mj-lt"/>
              </a:rPr>
              <a:t>PONENTE EN LOS COMITES DE NORMALIZACION DE LAS NORMAS UNE DE BALSAS Y VERTEDEROS </a:t>
            </a:r>
          </a:p>
          <a:p>
            <a:pPr algn="just"/>
            <a:r>
              <a:rPr lang="es-ES" sz="2000" dirty="0" smtClean="0">
                <a:latin typeface="+mj-lt"/>
              </a:rPr>
              <a:t>ADMINISTRADOR DE SOLEVANTE S.L. EMPRESA DE RENOVABLES (2005)</a:t>
            </a:r>
          </a:p>
          <a:p>
            <a:pPr algn="just"/>
            <a:r>
              <a:rPr lang="es-ES" sz="2000" dirty="0" smtClean="0">
                <a:latin typeface="+mj-lt"/>
              </a:rPr>
              <a:t>BUCEADOR PROFESIONAL-PATRON DE YATE</a:t>
            </a:r>
          </a:p>
          <a:p>
            <a:pPr algn="just"/>
            <a:endParaRPr lang="es-ES" sz="2000" dirty="0" smtClean="0">
              <a:latin typeface="+mj-lt"/>
            </a:endParaRPr>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46" y="-1714536"/>
            <a:ext cx="7772400" cy="1079027"/>
          </a:xfrm>
        </p:spPr>
        <p:txBody>
          <a:bodyPr/>
          <a:lstStyle/>
          <a:p>
            <a:r>
              <a:rPr lang="es-ES" sz="1800" dirty="0" smtClean="0">
                <a:solidFill>
                  <a:schemeClr val="tx2"/>
                </a:solidFill>
              </a:rPr>
              <a:t>VENTAJAS RESPECTO A OTRAS INSTALACIONES FOTOVOLTAICAS TRADICIONALES</a:t>
            </a:r>
            <a:br>
              <a:rPr lang="es-ES" sz="1800" dirty="0" smtClean="0">
                <a:solidFill>
                  <a:schemeClr val="tx2"/>
                </a:solidFill>
              </a:rPr>
            </a:br>
            <a:endParaRPr lang="es-ES" sz="1800" dirty="0"/>
          </a:p>
        </p:txBody>
      </p:sp>
      <p:graphicFrame>
        <p:nvGraphicFramePr>
          <p:cNvPr id="4" name="3 Tabla"/>
          <p:cNvGraphicFramePr>
            <a:graphicFrameLocks noGrp="1"/>
          </p:cNvGraphicFramePr>
          <p:nvPr/>
        </p:nvGraphicFramePr>
        <p:xfrm>
          <a:off x="571472" y="500042"/>
          <a:ext cx="8358246" cy="5822048"/>
        </p:xfrm>
        <a:graphic>
          <a:graphicData uri="http://schemas.openxmlformats.org/drawingml/2006/table">
            <a:tbl>
              <a:tblPr/>
              <a:tblGrid>
                <a:gridCol w="4179123"/>
                <a:gridCol w="4179123"/>
              </a:tblGrid>
              <a:tr h="4454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200" b="1" kern="1200" dirty="0" smtClean="0">
                          <a:solidFill>
                            <a:srgbClr val="000000"/>
                          </a:solidFill>
                          <a:latin typeface="Calibri"/>
                          <a:ea typeface="Times New Roman"/>
                          <a:cs typeface="Times New Roman"/>
                        </a:rPr>
                        <a:t>MÉTODO DEPOSITOS HINCHABLES</a:t>
                      </a:r>
                      <a:endParaRPr kumimoji="0" lang="es-ES" sz="1200" b="1" kern="1200" dirty="0">
                        <a:solidFill>
                          <a:srgbClr val="000000"/>
                        </a:solidFill>
                        <a:latin typeface="Calibri"/>
                        <a:ea typeface="Times New Roman"/>
                        <a:cs typeface="Times New Roman"/>
                      </a:endParaRPr>
                    </a:p>
                  </a:txBody>
                  <a:tcPr marL="21477" marR="2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200" b="1" dirty="0" smtClean="0">
                          <a:solidFill>
                            <a:srgbClr val="000000"/>
                          </a:solidFill>
                          <a:latin typeface="Calibri"/>
                          <a:ea typeface="Times New Roman"/>
                          <a:cs typeface="Times New Roman"/>
                        </a:rPr>
                        <a:t>METODO LASTRE DE HORMIGON/PERFORACIONES EN CUBIERTA</a:t>
                      </a:r>
                      <a:endParaRPr lang="es-ES" sz="1200" dirty="0" smtClean="0">
                        <a:latin typeface="Arial"/>
                        <a:ea typeface="Times New Roman"/>
                        <a:cs typeface="Times New Roman"/>
                      </a:endParaRPr>
                    </a:p>
                    <a:p>
                      <a:pPr algn="ctr">
                        <a:spcAft>
                          <a:spcPts val="0"/>
                        </a:spcAft>
                      </a:pPr>
                      <a:endParaRPr lang="es-ES" sz="400" dirty="0">
                        <a:latin typeface="Arial"/>
                        <a:ea typeface="Times New Roman"/>
                        <a:cs typeface="Times New Roman"/>
                      </a:endParaRPr>
                    </a:p>
                  </a:txBody>
                  <a:tcPr marL="21477" marR="214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48">
                <a:tc gridSpan="2">
                  <a:txBody>
                    <a:bodyPr/>
                    <a:lstStyle/>
                    <a:p>
                      <a:pPr algn="ctr">
                        <a:spcBef>
                          <a:spcPts val="1200"/>
                        </a:spcBef>
                        <a:spcAft>
                          <a:spcPts val="0"/>
                        </a:spcAft>
                      </a:pPr>
                      <a:r>
                        <a:rPr lang="es-ES" sz="1600" dirty="0">
                          <a:solidFill>
                            <a:srgbClr val="000000"/>
                          </a:solidFill>
                          <a:latin typeface="Calibri"/>
                          <a:ea typeface="Times New Roman"/>
                          <a:cs typeface="Times New Roman"/>
                        </a:rPr>
                        <a:t>ECONOMÍA</a:t>
                      </a:r>
                      <a:endParaRPr lang="es-ES" sz="1600" dirty="0">
                        <a:latin typeface="Arial"/>
                        <a:ea typeface="Times New Roman"/>
                        <a:cs typeface="Times New Roman"/>
                      </a:endParaRPr>
                    </a:p>
                  </a:txBody>
                  <a:tcPr marL="21477" marR="214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Bef>
                          <a:spcPts val="1200"/>
                        </a:spcBef>
                        <a:spcAft>
                          <a:spcPts val="0"/>
                        </a:spcAft>
                      </a:pPr>
                      <a:endParaRPr lang="es-ES" sz="400" dirty="0">
                        <a:latin typeface="Arial"/>
                        <a:ea typeface="Times New Roman"/>
                        <a:cs typeface="Times New Roman"/>
                      </a:endParaRPr>
                    </a:p>
                  </a:txBody>
                  <a:tcPr marL="21477" marR="214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661">
                <a:tc>
                  <a:txBody>
                    <a:bodyPr/>
                    <a:lstStyle/>
                    <a:p>
                      <a:pPr marL="457200" algn="just" rtl="0" eaLnBrk="1" latinLnBrk="0" hangingPunct="1">
                        <a:lnSpc>
                          <a:spcPct val="150000"/>
                        </a:lnSpc>
                        <a:spcAft>
                          <a:spcPts val="1000"/>
                        </a:spcAft>
                      </a:pPr>
                      <a:r>
                        <a:rPr kumimoji="0" lang="es-ES" sz="1000" kern="1200" dirty="0" smtClean="0">
                          <a:solidFill>
                            <a:srgbClr val="000000"/>
                          </a:solidFill>
                          <a:latin typeface="Calibri"/>
                          <a:ea typeface="Calibri"/>
                          <a:cs typeface="Calibri"/>
                        </a:rPr>
                        <a:t>DISMINUYE EL PESO Y EL VOLUMEN A TRANSPORTAR Y A SUBIR A LA CUBIERTA, EVITANDO COSTOSAS GRUAS</a:t>
                      </a:r>
                      <a:endParaRPr kumimoji="0" lang="es-ES" sz="1000" kern="1200" dirty="0">
                        <a:solidFill>
                          <a:srgbClr val="000000"/>
                        </a:solidFill>
                        <a:latin typeface="Calibri"/>
                        <a:ea typeface="Calibri"/>
                        <a:cs typeface="Calibri"/>
                      </a:endParaRPr>
                    </a:p>
                  </a:txBody>
                  <a:tcPr marL="21477" marR="2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0" algn="just" defTabSz="914400" rtl="0" eaLnBrk="1" fontAlgn="auto" latinLnBrk="0" hangingPunct="1">
                        <a:lnSpc>
                          <a:spcPct val="150000"/>
                        </a:lnSpc>
                        <a:spcBef>
                          <a:spcPts val="0"/>
                        </a:spcBef>
                        <a:spcAft>
                          <a:spcPts val="1000"/>
                        </a:spcAft>
                        <a:buClrTx/>
                        <a:buSzTx/>
                        <a:buFontTx/>
                        <a:buNone/>
                        <a:tabLst/>
                        <a:defRPr/>
                      </a:pPr>
                      <a:r>
                        <a:rPr kumimoji="0" lang="es-ES" sz="1000" kern="1200" dirty="0" smtClean="0">
                          <a:solidFill>
                            <a:srgbClr val="000000"/>
                          </a:solidFill>
                          <a:latin typeface="Calibri"/>
                          <a:ea typeface="Calibri"/>
                          <a:cs typeface="Calibri"/>
                        </a:rPr>
                        <a:t>CASI SIEMPRE NECESARIA GRUA Y TRANSPORTE EN CAMIÓN.</a:t>
                      </a:r>
                    </a:p>
                    <a:p>
                      <a:pPr marL="457200" algn="just">
                        <a:lnSpc>
                          <a:spcPct val="150000"/>
                        </a:lnSpc>
                        <a:spcAft>
                          <a:spcPts val="1000"/>
                        </a:spcAft>
                      </a:pPr>
                      <a:endParaRPr kumimoji="0" lang="es-ES" sz="1000" kern="1200" dirty="0">
                        <a:solidFill>
                          <a:srgbClr val="000000"/>
                        </a:solidFill>
                        <a:latin typeface="Calibri"/>
                        <a:ea typeface="Calibri"/>
                        <a:cs typeface="Calibri"/>
                      </a:endParaRPr>
                    </a:p>
                  </a:txBody>
                  <a:tcPr marL="21477" marR="2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264">
                <a:tc>
                  <a:txBody>
                    <a:bodyPr/>
                    <a:lstStyle/>
                    <a:p>
                      <a:pPr marL="457200" algn="just" rtl="0" eaLnBrk="1" latinLnBrk="0" hangingPunct="1">
                        <a:lnSpc>
                          <a:spcPct val="150000"/>
                        </a:lnSpc>
                        <a:spcAft>
                          <a:spcPts val="1000"/>
                        </a:spcAft>
                      </a:pPr>
                      <a:r>
                        <a:rPr kumimoji="0" lang="es-ES" sz="1000" kern="1200" dirty="0" smtClean="0">
                          <a:solidFill>
                            <a:srgbClr val="000000"/>
                          </a:solidFill>
                          <a:latin typeface="Calibri"/>
                          <a:ea typeface="Calibri"/>
                          <a:cs typeface="Calibri"/>
                        </a:rPr>
                        <a:t>AUMENTANDO/DISMINUYENDO EL VOLUMEN DEL DEPÓSITO MAYOR OPTIMIZAMOS LA INCLINACIÓN Y POR TANTO LA PRODUCCION ENERGETICA</a:t>
                      </a:r>
                      <a:endParaRPr kumimoji="0" lang="es-ES" sz="1000" kern="1200" dirty="0">
                        <a:solidFill>
                          <a:srgbClr val="000000"/>
                        </a:solidFill>
                        <a:latin typeface="Calibri"/>
                        <a:ea typeface="Calibri"/>
                        <a:cs typeface="Calibri"/>
                      </a:endParaRPr>
                    </a:p>
                  </a:txBody>
                  <a:tcPr marL="21477" marR="2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ES" sz="1000" kern="1200" dirty="0" smtClean="0">
                          <a:solidFill>
                            <a:srgbClr val="000000"/>
                          </a:solidFill>
                          <a:latin typeface="Calibri"/>
                          <a:ea typeface="Calibri"/>
                          <a:cs typeface="Calibri"/>
                        </a:rPr>
                        <a:t>NO PERMITE CAMBIOS DE INCLINACIÓN</a:t>
                      </a:r>
                    </a:p>
                  </a:txBody>
                  <a:tcPr marL="21477" marR="2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2801">
                <a:tc>
                  <a:txBody>
                    <a:bodyPr/>
                    <a:lstStyle/>
                    <a:p>
                      <a:pPr marL="457200" marR="0" indent="0" algn="just" defTabSz="914400" rtl="0" eaLnBrk="1" fontAlgn="auto" latinLnBrk="0" hangingPunct="1">
                        <a:lnSpc>
                          <a:spcPct val="150000"/>
                        </a:lnSpc>
                        <a:spcBef>
                          <a:spcPts val="0"/>
                        </a:spcBef>
                        <a:spcAft>
                          <a:spcPts val="1000"/>
                        </a:spcAft>
                        <a:buClrTx/>
                        <a:buSzTx/>
                        <a:buFontTx/>
                        <a:buNone/>
                        <a:tabLst/>
                        <a:defRPr/>
                      </a:pPr>
                      <a:r>
                        <a:rPr kumimoji="0" lang="es-ES" sz="1000" kern="1200" dirty="0">
                          <a:solidFill>
                            <a:srgbClr val="000000"/>
                          </a:solidFill>
                          <a:latin typeface="Calibri"/>
                          <a:ea typeface="Calibri"/>
                          <a:cs typeface="Calibri"/>
                        </a:rPr>
                        <a:t>SE TRATA DE UN SISTEMA FLEXIBLE Y SOLIDARIO QUE SE AMOLDA AL VIENTO. AL NO FORMAR UNA LÍNEA CONTINUA PERMITE QUE LA FUERZA DEL VIENTO SE DISIPE ENTRE LAS CÉLULAS Y LOS DEPÓSITOS</a:t>
                      </a:r>
                      <a:r>
                        <a:rPr kumimoji="0" lang="es-ES" sz="1000" kern="1200" dirty="0" smtClean="0">
                          <a:solidFill>
                            <a:srgbClr val="000000"/>
                          </a:solidFill>
                          <a:latin typeface="Calibri"/>
                          <a:ea typeface="Calibri"/>
                          <a:cs typeface="Calibri"/>
                        </a:rPr>
                        <a:t>. CASO DE ROTURA DE PARTE DE LA ESTRUCTURA, NO PERMITE LA CAIDA DE CÉLULAS A LA CALLE PUESTO QUE ESTÁN UNIDAS POR UN CABLE DE ACERO.</a:t>
                      </a:r>
                    </a:p>
                    <a:p>
                      <a:pPr marL="457200" algn="just" rtl="0" eaLnBrk="1" latinLnBrk="0" hangingPunct="1">
                        <a:lnSpc>
                          <a:spcPct val="150000"/>
                        </a:lnSpc>
                        <a:spcAft>
                          <a:spcPts val="1000"/>
                        </a:spcAft>
                      </a:pPr>
                      <a:endParaRPr kumimoji="0" lang="es-ES" sz="1000" kern="1200" dirty="0">
                        <a:solidFill>
                          <a:srgbClr val="000000"/>
                        </a:solidFill>
                        <a:latin typeface="Calibri"/>
                        <a:ea typeface="Calibri"/>
                        <a:cs typeface="Calibri"/>
                      </a:endParaRPr>
                    </a:p>
                  </a:txBody>
                  <a:tcPr marL="21477" marR="2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1000"/>
                        </a:spcAft>
                      </a:pPr>
                      <a:r>
                        <a:rPr kumimoji="0" lang="es-ES" sz="1000" kern="1200" dirty="0">
                          <a:solidFill>
                            <a:srgbClr val="000000"/>
                          </a:solidFill>
                          <a:latin typeface="Calibri"/>
                          <a:ea typeface="Calibri"/>
                          <a:cs typeface="Calibri"/>
                        </a:rPr>
                        <a:t>SISTEMA RIGIDO QUE CUANDO SE DESATORNILLA UNA O VARIAS PLETINAS DE UNIÓN, EL VIENTO PENETRA DENTRO DE LA INSTALACIÓN Y PUEDE MOVER TODA LA ESTRUCTURA.</a:t>
                      </a:r>
                    </a:p>
                  </a:txBody>
                  <a:tcPr marL="21477" marR="2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916">
                <a:tc>
                  <a:txBody>
                    <a:bodyPr/>
                    <a:lstStyle/>
                    <a:p>
                      <a:pPr marL="457200" algn="just" rtl="0" eaLnBrk="1" latinLnBrk="0" hangingPunct="1">
                        <a:lnSpc>
                          <a:spcPct val="150000"/>
                        </a:lnSpc>
                        <a:spcAft>
                          <a:spcPts val="1000"/>
                        </a:spcAft>
                      </a:pPr>
                      <a:r>
                        <a:rPr kumimoji="0" lang="es-ES" sz="1000" kern="1200" dirty="0">
                          <a:solidFill>
                            <a:srgbClr val="000000"/>
                          </a:solidFill>
                          <a:latin typeface="Calibri"/>
                          <a:ea typeface="Calibri"/>
                          <a:cs typeface="Calibri"/>
                        </a:rPr>
                        <a:t>SE PUEDE AUMENTAR LASTRE TAN SOLO AÑADIENDO AGUA AL DEPÓSITO PARA AUMENTAR LA RESISTENCIA RESPECTO AL EFECTO VELA</a:t>
                      </a:r>
                    </a:p>
                  </a:txBody>
                  <a:tcPr marL="21477" marR="2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1000"/>
                        </a:spcAft>
                      </a:pPr>
                      <a:r>
                        <a:rPr kumimoji="0" lang="es-ES" sz="1000" kern="1200" dirty="0">
                          <a:solidFill>
                            <a:srgbClr val="000000"/>
                          </a:solidFill>
                          <a:latin typeface="Calibri"/>
                          <a:ea typeface="Calibri"/>
                          <a:cs typeface="Calibri"/>
                        </a:rPr>
                        <a:t>NO PERMITE AUMENTAR FACTOR DE SEGURIDAD AUMENTANDO LASTRE</a:t>
                      </a:r>
                    </a:p>
                  </a:txBody>
                  <a:tcPr marL="21477" marR="214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883">
                <a:tc gridSpan="2">
                  <a:txBody>
                    <a:bodyPr/>
                    <a:lstStyle/>
                    <a:p>
                      <a:pPr marL="0" marR="0" indent="0" algn="ctr" defTabSz="914400" rtl="0" eaLnBrk="1" fontAlgn="auto" latinLnBrk="0" hangingPunct="1">
                        <a:lnSpc>
                          <a:spcPct val="150000"/>
                        </a:lnSpc>
                        <a:spcBef>
                          <a:spcPts val="1200"/>
                        </a:spcBef>
                        <a:spcAft>
                          <a:spcPts val="0"/>
                        </a:spcAft>
                        <a:buClrTx/>
                        <a:buSzTx/>
                        <a:buFontTx/>
                        <a:buNone/>
                        <a:tabLst/>
                        <a:defRPr/>
                      </a:pPr>
                      <a:r>
                        <a:rPr kumimoji="0" lang="es-ES" sz="1600" kern="1200" dirty="0" smtClean="0">
                          <a:solidFill>
                            <a:srgbClr val="000000"/>
                          </a:solidFill>
                          <a:latin typeface="Calibri"/>
                          <a:ea typeface="Times New Roman"/>
                          <a:cs typeface="Times New Roman"/>
                        </a:rPr>
                        <a:t>SOSTENIBILIDAD</a:t>
                      </a:r>
                    </a:p>
                    <a:p>
                      <a:pPr marL="0" algn="ctr" rtl="0" eaLnBrk="1" latinLnBrk="0" hangingPunct="1">
                        <a:lnSpc>
                          <a:spcPct val="150000"/>
                        </a:lnSpc>
                        <a:spcBef>
                          <a:spcPts val="1200"/>
                        </a:spcBef>
                        <a:spcAft>
                          <a:spcPts val="0"/>
                        </a:spcAft>
                      </a:pPr>
                      <a:endParaRPr kumimoji="0" lang="es-ES" sz="1600" kern="1200" dirty="0">
                        <a:solidFill>
                          <a:srgbClr val="000000"/>
                        </a:solidFill>
                        <a:latin typeface="Calibri"/>
                        <a:ea typeface="Times New Roman"/>
                        <a:cs typeface="Times New Roman"/>
                      </a:endParaRPr>
                    </a:p>
                  </a:txBody>
                  <a:tcPr marL="21477" marR="21477"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rtl="0" eaLnBrk="1" latinLnBrk="0" hangingPunct="1">
                        <a:lnSpc>
                          <a:spcPct val="150000"/>
                        </a:lnSpc>
                        <a:spcBef>
                          <a:spcPts val="1200"/>
                        </a:spcBef>
                        <a:spcAft>
                          <a:spcPts val="0"/>
                        </a:spcAft>
                      </a:pPr>
                      <a:endParaRPr kumimoji="0" lang="es-ES" sz="1600" kern="1200" dirty="0">
                        <a:solidFill>
                          <a:srgbClr val="000000"/>
                        </a:solidFill>
                        <a:latin typeface="Calibri"/>
                        <a:ea typeface="Times New Roman"/>
                        <a:cs typeface="Times New Roman"/>
                      </a:endParaRPr>
                    </a:p>
                  </a:txBody>
                  <a:tcPr marL="21477" marR="21477"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005">
                <a:tc>
                  <a:txBody>
                    <a:bodyPr/>
                    <a:lstStyle/>
                    <a:p>
                      <a:pPr marL="457200" algn="just">
                        <a:lnSpc>
                          <a:spcPct val="150000"/>
                        </a:lnSpc>
                        <a:spcAft>
                          <a:spcPts val="0"/>
                        </a:spcAft>
                      </a:pPr>
                      <a:r>
                        <a:rPr lang="es-ES" sz="1100" dirty="0">
                          <a:solidFill>
                            <a:srgbClr val="000000"/>
                          </a:solidFill>
                          <a:latin typeface="Calibri"/>
                          <a:ea typeface="Calibri"/>
                          <a:cs typeface="Calibri"/>
                        </a:rPr>
                        <a:t>UTILIZAMOS AGUA COMO LASTRE. NO REQUIERE TRANSPORTE</a:t>
                      </a:r>
                      <a:endParaRPr lang="es-ES" sz="1100" dirty="0">
                        <a:latin typeface="Calibri"/>
                        <a:ea typeface="Calibri"/>
                        <a:cs typeface="Times New Roman"/>
                      </a:endParaRPr>
                    </a:p>
                  </a:txBody>
                  <a:tcPr marL="68580" marR="68580"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50000"/>
                        </a:lnSpc>
                        <a:spcAft>
                          <a:spcPts val="1000"/>
                        </a:spcAft>
                      </a:pPr>
                      <a:r>
                        <a:rPr lang="es-ES" sz="1100" dirty="0">
                          <a:solidFill>
                            <a:srgbClr val="000000"/>
                          </a:solidFill>
                          <a:latin typeface="Calibri"/>
                          <a:ea typeface="Calibri"/>
                          <a:cs typeface="Calibri"/>
                        </a:rPr>
                        <a:t>SE UTILIZA HORMIGÓN O PERFILES METÁLICOS CON COSTOSO TRANSPORTE</a:t>
                      </a:r>
                      <a:endParaRPr lang="es-ES" sz="1100" dirty="0">
                        <a:latin typeface="Calibri"/>
                        <a:ea typeface="Calibri"/>
                        <a:cs typeface="Times New Roman"/>
                      </a:endParaRPr>
                    </a:p>
                  </a:txBody>
                  <a:tcPr marL="68580" marR="68580"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5214942" y="3143249"/>
            <a:ext cx="3000396" cy="92869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215074" y="4429132"/>
            <a:ext cx="1976921" cy="92869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CONJUNTO RUEDAS-PLACA</a:t>
            </a:r>
            <a:endParaRPr lang="es-ES" sz="4000" dirty="0"/>
          </a:p>
        </p:txBody>
      </p:sp>
      <p:pic>
        <p:nvPicPr>
          <p:cNvPr id="4" name="3 Marcador de contenido" descr="Y:\GARIMPER\ADMINISTRACION\SUBVENCIONES\FOTOS\PRUEBA DE FUERZA\TIERRA\INCLINACION MAXIMA.jpg"/>
          <p:cNvPicPr>
            <a:picLocks noGrp="1"/>
          </p:cNvPicPr>
          <p:nvPr>
            <p:ph idx="1"/>
          </p:nvPr>
        </p:nvPicPr>
        <p:blipFill>
          <a:blip r:embed="rId2" cstate="print"/>
          <a:srcRect/>
          <a:stretch>
            <a:fillRect/>
          </a:stretch>
        </p:blipFill>
        <p:spPr bwMode="auto">
          <a:xfrm>
            <a:off x="2925961" y="1935163"/>
            <a:ext cx="3292077"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PROTOTIPO. ENLACE PERFIL-RUEDA</a:t>
            </a:r>
            <a:endParaRPr lang="es-ES" sz="4000" dirty="0"/>
          </a:p>
        </p:txBody>
      </p:sp>
      <p:pic>
        <p:nvPicPr>
          <p:cNvPr id="4" name="3 Marcador de contenido" descr="Y:\GARIMPER\ADMINISTRACION\SUBVENCIONES\FOTOS\PRUEBA DE FUERZA\TIERRA\CONEXION RUEDAS-PERFILERIA.jpg"/>
          <p:cNvPicPr>
            <a:picLocks noGrp="1"/>
          </p:cNvPicPr>
          <p:nvPr>
            <p:ph idx="1"/>
          </p:nvPr>
        </p:nvPicPr>
        <p:blipFill>
          <a:blip r:embed="rId2" cstate="print"/>
          <a:srcRect/>
          <a:stretch>
            <a:fillRect/>
          </a:stretch>
        </p:blipFill>
        <p:spPr bwMode="auto">
          <a:xfrm>
            <a:off x="1685405" y="1964416"/>
            <a:ext cx="5773189" cy="43309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4000" dirty="0" smtClean="0"/>
              <a:t>DETALLE ESPARRAGOS-PERFIL-RUEDA-CINCHA DE CARGA</a:t>
            </a:r>
            <a:endParaRPr lang="es-ES" sz="4000" dirty="0"/>
          </a:p>
        </p:txBody>
      </p:sp>
      <p:pic>
        <p:nvPicPr>
          <p:cNvPr id="5" name="4 Marcador de contenido" descr="Y:\GARIMPER\ADMINISTRACION\SUBVENCIONES\FOTOS\PRUEBA DE FUERZA\TIERRA\UNION PERNOS PERFIL.jpg"/>
          <p:cNvPicPr>
            <a:picLocks noGrp="1"/>
          </p:cNvPicPr>
          <p:nvPr>
            <p:ph idx="1"/>
          </p:nvPr>
        </p:nvPicPr>
        <p:blipFill>
          <a:blip r:embed="rId2" cstate="print"/>
          <a:srcRect/>
          <a:stretch>
            <a:fillRect/>
          </a:stretch>
        </p:blipFill>
        <p:spPr bwMode="auto">
          <a:xfrm>
            <a:off x="1905692" y="2128592"/>
            <a:ext cx="5332615" cy="4002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00182"/>
            <a:ext cx="8229600" cy="1143000"/>
          </a:xfrm>
        </p:spPr>
        <p:txBody>
          <a:bodyPr>
            <a:normAutofit fontScale="90000"/>
          </a:bodyPr>
          <a:lstStyle/>
          <a:p>
            <a:r>
              <a:rPr lang="es-ES" sz="4400" b="1" dirty="0" smtClean="0"/>
              <a:t>CARGA DE LA “CÉLULA”SIMULANDO EFECTO VELA. FRONTAL</a:t>
            </a:r>
            <a:r>
              <a:rPr lang="es-ES" b="1" dirty="0" smtClean="0"/>
              <a:t/>
            </a:r>
            <a:br>
              <a:rPr lang="es-ES" b="1" dirty="0" smtClean="0"/>
            </a:br>
            <a:endParaRPr lang="es-ES" dirty="0"/>
          </a:p>
        </p:txBody>
      </p:sp>
      <p:pic>
        <p:nvPicPr>
          <p:cNvPr id="4" name="3 Marcador de contenido" descr="Y:\GARIMPER\ADMINISTRACION\SUBVENCIONES\FOTOS\PRUEBA DE FUERZA\TIERRA\SE LEVANTE VISTA ESTE.jpg"/>
          <p:cNvPicPr>
            <a:picLocks noGrp="1"/>
          </p:cNvPicPr>
          <p:nvPr>
            <p:ph idx="1"/>
          </p:nvPr>
        </p:nvPicPr>
        <p:blipFill>
          <a:blip r:embed="rId2" cstate="print"/>
          <a:srcRect/>
          <a:stretch>
            <a:fillRect/>
          </a:stretch>
        </p:blipFill>
        <p:spPr bwMode="auto">
          <a:xfrm>
            <a:off x="2925662" y="1935163"/>
            <a:ext cx="3292676"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s://www.atarfil.com/wp-content/uploads/2017/03/fugas2.jpg"/>
          <p:cNvPicPr/>
          <p:nvPr/>
        </p:nvPicPr>
        <p:blipFill>
          <a:blip r:embed="rId2"/>
          <a:srcRect/>
          <a:stretch>
            <a:fillRect/>
          </a:stretch>
        </p:blipFill>
        <p:spPr bwMode="auto">
          <a:xfrm>
            <a:off x="2928926" y="5286388"/>
            <a:ext cx="3714776" cy="1285860"/>
          </a:xfrm>
          <a:prstGeom prst="rect">
            <a:avLst/>
          </a:prstGeom>
          <a:noFill/>
          <a:ln w="9525">
            <a:noFill/>
            <a:miter lim="800000"/>
            <a:headEnd/>
            <a:tailEnd/>
          </a:ln>
        </p:spPr>
      </p:pic>
      <p:sp>
        <p:nvSpPr>
          <p:cNvPr id="2" name="1 Título"/>
          <p:cNvSpPr>
            <a:spLocks noGrp="1"/>
          </p:cNvSpPr>
          <p:nvPr>
            <p:ph type="title"/>
          </p:nvPr>
        </p:nvSpPr>
        <p:spPr>
          <a:xfrm>
            <a:off x="457200" y="571480"/>
            <a:ext cx="8229600" cy="1071570"/>
          </a:xfrm>
        </p:spPr>
        <p:txBody>
          <a:bodyPr>
            <a:normAutofit fontScale="90000"/>
          </a:bodyPr>
          <a:lstStyle/>
          <a:p>
            <a:r>
              <a:rPr lang="es-ES" sz="4400" dirty="0" smtClean="0"/>
              <a:t>CARGA EFECTO VELA VISIÓN TRASERA</a:t>
            </a:r>
            <a:endParaRPr lang="es-ES" sz="4400" dirty="0"/>
          </a:p>
        </p:txBody>
      </p:sp>
      <p:pic>
        <p:nvPicPr>
          <p:cNvPr id="5" name="4 Marcador de contenido" descr="Y:\GARIMPER\ADMINISTRACION\SUBVENCIONES\FOTOS\PRUEBA DE FUERZA\TIERRA\SE LEVANTA UN SOPORTE2.jpg"/>
          <p:cNvPicPr>
            <a:picLocks noGrp="1"/>
          </p:cNvPicPr>
          <p:nvPr>
            <p:ph idx="1"/>
          </p:nvPr>
        </p:nvPicPr>
        <p:blipFill>
          <a:blip r:embed="rId3" cstate="print"/>
          <a:srcRect/>
          <a:stretch>
            <a:fillRect/>
          </a:stretch>
        </p:blipFill>
        <p:spPr bwMode="auto">
          <a:xfrm>
            <a:off x="1989731" y="1643063"/>
            <a:ext cx="5107388" cy="464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85720" y="214290"/>
            <a:ext cx="8001056" cy="2369880"/>
          </a:xfrm>
          <a:prstGeom prst="rect">
            <a:avLst/>
          </a:prstGeom>
        </p:spPr>
        <p:txBody>
          <a:bodyPr wrap="square">
            <a:spAutoFit/>
          </a:bodyPr>
          <a:lstStyle/>
          <a:p>
            <a:pPr marL="274320" indent="-274320">
              <a:spcBef>
                <a:spcPct val="20000"/>
              </a:spcBef>
              <a:buClr>
                <a:schemeClr val="accent3"/>
              </a:buClr>
              <a:buSzPct val="95000"/>
              <a:buFont typeface="Wingdings 2"/>
              <a:buChar char=""/>
            </a:pPr>
            <a:endParaRPr lang="es-ES" sz="2000" dirty="0" smtClean="0">
              <a:latin typeface="+mj-lt"/>
            </a:endParaRPr>
          </a:p>
          <a:p>
            <a:pPr marL="1188720" lvl="2" indent="-274320">
              <a:spcBef>
                <a:spcPct val="20000"/>
              </a:spcBef>
              <a:buClr>
                <a:schemeClr val="accent3"/>
              </a:buClr>
              <a:buSzPct val="95000"/>
            </a:pPr>
            <a:r>
              <a:rPr lang="es-ES" sz="4000" dirty="0" smtClean="0">
                <a:solidFill>
                  <a:schemeClr val="tx2"/>
                </a:solidFill>
                <a:latin typeface="+mj-lt"/>
                <a:ea typeface="+mj-ea"/>
                <a:cs typeface="+mj-cs"/>
              </a:rPr>
              <a:t>		ROTURA DE CUERDA Y MOSQUETÓN-CARGA MÁXIMA SIMULANDO EFFECTO VELA</a:t>
            </a:r>
          </a:p>
        </p:txBody>
      </p:sp>
      <p:pic>
        <p:nvPicPr>
          <p:cNvPr id="8" name="7 Imagen" descr="Y:\GARIMPER\ADMINISTRACION\SUBVENCIONES\FOTOS\PRUEBA DE FUERZA\TIERRA\MOSQUETON Y CUERDA PARTIDOS.jpg"/>
          <p:cNvPicPr/>
          <p:nvPr/>
        </p:nvPicPr>
        <p:blipFill>
          <a:blip r:embed="rId2" cstate="print"/>
          <a:srcRect/>
          <a:stretch>
            <a:fillRect/>
          </a:stretch>
        </p:blipFill>
        <p:spPr bwMode="auto">
          <a:xfrm>
            <a:off x="785786" y="2571744"/>
            <a:ext cx="2904590" cy="3562351"/>
          </a:xfrm>
          <a:prstGeom prst="rect">
            <a:avLst/>
          </a:prstGeom>
          <a:noFill/>
          <a:ln w="9525">
            <a:noFill/>
            <a:miter lim="800000"/>
            <a:headEnd/>
            <a:tailEnd/>
          </a:ln>
        </p:spPr>
      </p:pic>
      <p:pic>
        <p:nvPicPr>
          <p:cNvPr id="9" name="8 Imagen" descr="Y:\GARIMPER\ADMINISTRACION\SUBVENCIONES\FOTOS\PRUEBA DE FUERZA\TIERRA\CARGA MAXIMA.jpg"/>
          <p:cNvPicPr/>
          <p:nvPr/>
        </p:nvPicPr>
        <p:blipFill>
          <a:blip r:embed="rId3" cstate="print"/>
          <a:srcRect/>
          <a:stretch>
            <a:fillRect/>
          </a:stretch>
        </p:blipFill>
        <p:spPr bwMode="auto">
          <a:xfrm rot="5400000">
            <a:off x="4665622" y="2478122"/>
            <a:ext cx="2707580" cy="36092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CONCLUSIONES</a:t>
            </a:r>
            <a:br>
              <a:rPr lang="es-ES" dirty="0" smtClean="0"/>
            </a:br>
            <a:r>
              <a:rPr lang="es-ES" dirty="0" smtClean="0"/>
              <a:t>REFLEXIONES SOLAR FLOTANTE</a:t>
            </a:r>
            <a:endParaRPr lang="es-ES" dirty="0"/>
          </a:p>
        </p:txBody>
      </p:sp>
      <p:sp>
        <p:nvSpPr>
          <p:cNvPr id="3" name="2 Marcador de contenido"/>
          <p:cNvSpPr>
            <a:spLocks noGrp="1"/>
          </p:cNvSpPr>
          <p:nvPr>
            <p:ph idx="1"/>
          </p:nvPr>
        </p:nvSpPr>
        <p:spPr/>
        <p:txBody>
          <a:bodyPr>
            <a:normAutofit fontScale="85000" lnSpcReduction="20000"/>
          </a:bodyPr>
          <a:lstStyle/>
          <a:p>
            <a:r>
              <a:rPr lang="es-ES" dirty="0" smtClean="0"/>
              <a:t>ASPECTOS A PUNTUAR EN UN PLIEGO:</a:t>
            </a:r>
          </a:p>
          <a:p>
            <a:pPr lvl="1"/>
            <a:r>
              <a:rPr lang="es-ES" dirty="0" smtClean="0"/>
              <a:t>DATOS TECNICOS</a:t>
            </a:r>
          </a:p>
          <a:p>
            <a:pPr lvl="2"/>
            <a:r>
              <a:rPr lang="es-ES" dirty="0" smtClean="0"/>
              <a:t>¿CUÁL ES EL RANGO DE OSCILACIÓN DEL NIVEL DEL AGUA DE TU INSTALACION?</a:t>
            </a:r>
          </a:p>
          <a:p>
            <a:pPr lvl="2"/>
            <a:r>
              <a:rPr lang="es-ES" dirty="0" smtClean="0"/>
              <a:t>¿CUÁL ES EL ESFUERZO MÁXIMO QUE TOLERA TU INSTALACIÓN ANTE ESFUERZOS HORIZONTALES Y EFECTO VELA?</a:t>
            </a:r>
          </a:p>
          <a:p>
            <a:pPr lvl="2"/>
            <a:r>
              <a:rPr lang="es-ES" dirty="0" smtClean="0"/>
              <a:t>¿LO SOPORTA LA PLATAFORMA DE FLOTACIÓN?</a:t>
            </a:r>
          </a:p>
          <a:p>
            <a:pPr lvl="2"/>
            <a:r>
              <a:rPr lang="es-ES" dirty="0" smtClean="0"/>
              <a:t>¿Y TU SISTEMA DE FONDEO?</a:t>
            </a:r>
          </a:p>
          <a:p>
            <a:pPr lvl="1"/>
            <a:r>
              <a:rPr lang="es-ES" dirty="0" smtClean="0"/>
              <a:t>SOSTENIBILIDAD DEL PROYECTO</a:t>
            </a:r>
          </a:p>
          <a:p>
            <a:pPr lvl="2"/>
            <a:r>
              <a:rPr lang="es-ES" dirty="0" smtClean="0"/>
              <a:t>¿QUÉ EFICIENCIA ENERGÉTICA TIENE TU INSTALACIÓN?</a:t>
            </a:r>
          </a:p>
          <a:p>
            <a:pPr lvl="3"/>
            <a:r>
              <a:rPr lang="es-ES" dirty="0" smtClean="0"/>
              <a:t>PRODUCCION ANUAL DE VERTIDO A RED</a:t>
            </a:r>
          </a:p>
          <a:p>
            <a:pPr lvl="3"/>
            <a:r>
              <a:rPr lang="es-ES" dirty="0" smtClean="0"/>
              <a:t>EURO/WATIO DEL SISTEMA DE FLOTACIÓN, DE LA INSTALACION FOTOVOLTAICA Y DEL CONJUNTO.</a:t>
            </a:r>
          </a:p>
          <a:p>
            <a:pPr lvl="3"/>
            <a:r>
              <a:rPr lang="es-ES" dirty="0" smtClean="0"/>
              <a:t>PRECIO EXCEDENTES CASO DE AUTOCONSUMO</a:t>
            </a:r>
          </a:p>
          <a:p>
            <a:pPr lvl="2"/>
            <a:r>
              <a:rPr lang="es-ES" dirty="0" smtClean="0"/>
              <a:t>¿QUÉ MATERIALES SON RECICLADOS Y/O RECICLABLES?</a:t>
            </a:r>
          </a:p>
          <a:p>
            <a:pPr lvl="3">
              <a:buNone/>
            </a:pPr>
            <a:endParaRPr lang="es-E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ANEXO I. DIBUJOS Y FIGURAS</a:t>
            </a:r>
            <a:endParaRPr lang="es-ES" dirty="0"/>
          </a:p>
        </p:txBody>
      </p:sp>
      <p:sp>
        <p:nvSpPr>
          <p:cNvPr id="6" name="5 Marcador de texto"/>
          <p:cNvSpPr>
            <a:spLocks noGrp="1"/>
          </p:cNvSpPr>
          <p:nvPr>
            <p:ph type="body" idx="1"/>
          </p:nvPr>
        </p:nvSpPr>
        <p:spPr/>
        <p:txBody>
          <a:bodyPr/>
          <a:lstStyle/>
          <a:p>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S" sz="3200" kern="1200" dirty="0" smtClean="0">
                <a:solidFill>
                  <a:schemeClr val="tx2"/>
                </a:solidFill>
                <a:latin typeface="+mj-lt"/>
                <a:ea typeface="+mj-ea"/>
                <a:cs typeface="+mj-cs"/>
              </a:rPr>
              <a:t>FOTOVOLTAICA </a:t>
            </a:r>
            <a:r>
              <a:rPr lang="es-ES" sz="3200" kern="1200" dirty="0">
                <a:solidFill>
                  <a:schemeClr val="tx2"/>
                </a:solidFill>
                <a:latin typeface="+mj-lt"/>
                <a:ea typeface="+mj-ea"/>
                <a:cs typeface="+mj-cs"/>
              </a:rPr>
              <a:t>FLOTANTE</a:t>
            </a:r>
            <a:br>
              <a:rPr lang="es-ES" sz="3200" kern="1200" dirty="0">
                <a:solidFill>
                  <a:schemeClr val="tx2"/>
                </a:solidFill>
                <a:latin typeface="+mj-lt"/>
                <a:ea typeface="+mj-ea"/>
                <a:cs typeface="+mj-cs"/>
              </a:rPr>
            </a:br>
            <a:endParaRPr lang="es-ES" sz="3200" kern="1200" dirty="0">
              <a:solidFill>
                <a:schemeClr val="tx2"/>
              </a:solidFill>
              <a:latin typeface="+mj-lt"/>
              <a:ea typeface="+mj-ea"/>
              <a:cs typeface="+mj-cs"/>
            </a:endParaRPr>
          </a:p>
        </p:txBody>
      </p:sp>
      <p:sp>
        <p:nvSpPr>
          <p:cNvPr id="8" name="7 Marcador de contenido"/>
          <p:cNvSpPr>
            <a:spLocks noGrp="1"/>
          </p:cNvSpPr>
          <p:nvPr>
            <p:ph idx="1"/>
          </p:nvPr>
        </p:nvSpPr>
        <p:spPr>
          <a:xfrm>
            <a:off x="500034" y="1571612"/>
            <a:ext cx="8229600" cy="4389120"/>
          </a:xfrm>
        </p:spPr>
        <p:txBody>
          <a:bodyPr/>
          <a:lstStyle/>
          <a:p>
            <a:r>
              <a:rPr lang="es-ES" dirty="0" smtClean="0"/>
              <a:t>FRONTAL DE LA CELULA</a:t>
            </a:r>
            <a:endParaRPr lang="es-ES" dirty="0"/>
          </a:p>
        </p:txBody>
      </p:sp>
      <p:pic>
        <p:nvPicPr>
          <p:cNvPr id="9" name="8 Imagen"/>
          <p:cNvPicPr/>
          <p:nvPr/>
        </p:nvPicPr>
        <p:blipFill>
          <a:blip r:embed="rId2"/>
          <a:srcRect/>
          <a:stretch>
            <a:fillRect/>
          </a:stretch>
        </p:blipFill>
        <p:spPr bwMode="auto">
          <a:xfrm>
            <a:off x="2143108" y="2643182"/>
            <a:ext cx="5400040" cy="305762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571504"/>
          </a:xfrm>
        </p:spPr>
        <p:txBody>
          <a:bodyPr>
            <a:normAutofit fontScale="90000"/>
          </a:bodyPr>
          <a:lstStyle/>
          <a:p>
            <a:r>
              <a:rPr lang="es-ES" sz="5400" dirty="0" smtClean="0"/>
              <a:t/>
            </a:r>
            <a:br>
              <a:rPr lang="es-ES" sz="5400" dirty="0" smtClean="0"/>
            </a:br>
            <a:r>
              <a:rPr lang="es-ES" sz="4800" b="1" dirty="0" smtClean="0"/>
              <a:t> INDICE</a:t>
            </a:r>
            <a:endParaRPr lang="es-ES" dirty="0"/>
          </a:p>
        </p:txBody>
      </p:sp>
      <p:sp>
        <p:nvSpPr>
          <p:cNvPr id="3" name="2 Marcador de contenido"/>
          <p:cNvSpPr>
            <a:spLocks noGrp="1"/>
          </p:cNvSpPr>
          <p:nvPr>
            <p:ph idx="1"/>
          </p:nvPr>
        </p:nvSpPr>
        <p:spPr>
          <a:xfrm>
            <a:off x="457200" y="1071546"/>
            <a:ext cx="8229600" cy="5253054"/>
          </a:xfrm>
        </p:spPr>
        <p:txBody>
          <a:bodyPr>
            <a:normAutofit/>
          </a:bodyPr>
          <a:lstStyle/>
          <a:p>
            <a:pPr marL="514350" indent="-514350">
              <a:buFont typeface="+mj-lt"/>
              <a:buAutoNum type="arabicPeriod"/>
            </a:pPr>
            <a:r>
              <a:rPr lang="es-ES" b="1" dirty="0" smtClean="0"/>
              <a:t>INTRODUCCION</a:t>
            </a:r>
          </a:p>
          <a:p>
            <a:pPr marL="514350" indent="-514350">
              <a:buFont typeface="+mj-lt"/>
              <a:buAutoNum type="arabicPeriod"/>
            </a:pPr>
            <a:r>
              <a:rPr lang="es-ES" b="1" dirty="0" smtClean="0"/>
              <a:t>FOTOVOLTAICA FLOTANTE</a:t>
            </a:r>
          </a:p>
          <a:p>
            <a:pPr marL="514350" indent="-514350">
              <a:buFont typeface="+mj-lt"/>
              <a:buAutoNum type="arabicPeriod"/>
            </a:pPr>
            <a:r>
              <a:rPr lang="es-ES" b="1" dirty="0" smtClean="0"/>
              <a:t>APLICACIÓN EN CUBIERTAS PLANAS</a:t>
            </a:r>
          </a:p>
          <a:p>
            <a:pPr marL="514350" indent="-514350">
              <a:buFont typeface="+mj-lt"/>
              <a:buAutoNum type="arabicPeriod"/>
            </a:pPr>
            <a:r>
              <a:rPr lang="es-ES" b="1" dirty="0" smtClean="0"/>
              <a:t>APLICACIÓN EN TIERRA</a:t>
            </a:r>
          </a:p>
          <a:p>
            <a:pPr marL="514350" indent="-514350">
              <a:buFont typeface="+mj-lt"/>
              <a:buAutoNum type="arabicPeriod"/>
            </a:pPr>
            <a:r>
              <a:rPr lang="es-ES" b="1" dirty="0" smtClean="0"/>
              <a:t>ANEXO I: DIBUJOS Y FIGURAS</a:t>
            </a:r>
          </a:p>
          <a:p>
            <a:pPr marL="514350" indent="-514350">
              <a:buFont typeface="+mj-lt"/>
              <a:buAutoNum type="arabicPeriod"/>
            </a:pPr>
            <a:r>
              <a:rPr lang="es-ES" b="1" dirty="0" smtClean="0"/>
              <a:t>ANEXO II: FICHAS TECNICAS PRODUCTOS</a:t>
            </a:r>
          </a:p>
          <a:p>
            <a:pPr marL="514350" indent="-514350">
              <a:buFont typeface="+mj-lt"/>
              <a:buAutoNum type="arabicPeriod"/>
            </a:pPr>
            <a:endParaRPr lang="es-ES" b="1" dirty="0" smtClean="0"/>
          </a:p>
          <a:p>
            <a:pPr marL="484632" indent="-457200">
              <a:buNone/>
            </a:pPr>
            <a:endParaRPr lang="es-ES" sz="2900" b="1" dirty="0" smtClean="0"/>
          </a:p>
          <a:p>
            <a:pPr marL="850392" lvl="1" indent="-457200">
              <a:buFont typeface="+mj-lt"/>
              <a:buAutoNum type="arabicPeriod"/>
            </a:pPr>
            <a:endParaRPr lang="es-ES" sz="2700" b="1" dirty="0" smtClean="0"/>
          </a:p>
          <a:p>
            <a:pPr marL="1124712" lvl="2" indent="-457200">
              <a:buFont typeface="+mj-lt"/>
              <a:buAutoNum type="arabicPeriod"/>
            </a:pPr>
            <a:endParaRPr lang="es-ES" sz="2000" dirty="0" smtClean="0"/>
          </a:p>
          <a:p>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ENVÉS DE LA “CÉLULA”</a:t>
            </a:r>
            <a:endParaRPr lang="es-ES" dirty="0"/>
          </a:p>
        </p:txBody>
      </p:sp>
      <p:pic>
        <p:nvPicPr>
          <p:cNvPr id="7" name="6 Marcador de contenido"/>
          <p:cNvPicPr>
            <a:picLocks noGrp="1"/>
          </p:cNvPicPr>
          <p:nvPr>
            <p:ph idx="1"/>
          </p:nvPr>
        </p:nvPicPr>
        <p:blipFill>
          <a:blip r:embed="rId2"/>
          <a:srcRect/>
          <a:stretch>
            <a:fillRect/>
          </a:stretch>
        </p:blipFill>
        <p:spPr bwMode="auto">
          <a:xfrm>
            <a:off x="1071538" y="2285992"/>
            <a:ext cx="7109352" cy="4038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p:cNvPicPr>
          <p:nvPr>
            <p:ph idx="1"/>
          </p:nvPr>
        </p:nvPicPr>
        <p:blipFill>
          <a:blip r:embed="rId2">
            <a:extLst>
              <a:ext uri="{28A0092B-C50C-407E-A947-70E740481C1C}">
                <a14:useLocalDpi xmlns:lc="http://schemas.openxmlformats.org/drawingml/2006/lockedCanvas" xmlns:pic="http://schemas.openxmlformats.org/drawingml/2006/pictur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178921" y="1935163"/>
            <a:ext cx="6786157" cy="4389437"/>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85860"/>
            <a:ext cx="8229600" cy="1143000"/>
          </a:xfrm>
        </p:spPr>
        <p:txBody>
          <a:bodyPr>
            <a:normAutofit/>
          </a:bodyPr>
          <a:lstStyle/>
          <a:p>
            <a:pPr algn="ctr"/>
            <a:r>
              <a:rPr lang="es-ES" sz="1800" dirty="0" smtClean="0">
                <a:solidFill>
                  <a:schemeClr val="tx1"/>
                </a:solidFill>
                <a:latin typeface="+mn-lt"/>
                <a:ea typeface="+mn-ea"/>
                <a:cs typeface="+mn-cs"/>
              </a:rPr>
              <a:t>PLANTA DEL TEJIDO</a:t>
            </a:r>
            <a:endParaRPr lang="es-ES" sz="1800" dirty="0">
              <a:solidFill>
                <a:schemeClr val="tx1"/>
              </a:solidFill>
              <a:latin typeface="+mn-lt"/>
              <a:ea typeface="+mn-ea"/>
              <a:cs typeface="+mn-cs"/>
            </a:endParaRPr>
          </a:p>
        </p:txBody>
      </p:sp>
      <p:pic>
        <p:nvPicPr>
          <p:cNvPr id="4" name="3 Marcador de contenido"/>
          <p:cNvPicPr>
            <a:picLocks noGrp="1"/>
          </p:cNvPicPr>
          <p:nvPr>
            <p:ph idx="1"/>
          </p:nvPr>
        </p:nvPicPr>
        <p:blipFill>
          <a:blip r:embed="rId2"/>
          <a:srcRect/>
          <a:stretch>
            <a:fillRect/>
          </a:stretch>
        </p:blipFill>
        <p:spPr bwMode="auto">
          <a:xfrm>
            <a:off x="1142976" y="2643182"/>
            <a:ext cx="6677025"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PLANTA DEL TEJIDO. HAZ Y ENVÉS</a:t>
            </a:r>
            <a:endParaRPr lang="es-ES" dirty="0"/>
          </a:p>
        </p:txBody>
      </p:sp>
      <p:pic>
        <p:nvPicPr>
          <p:cNvPr id="6" name="5 Marcador de contenido"/>
          <p:cNvPicPr>
            <a:picLocks noGrp="1"/>
          </p:cNvPicPr>
          <p:nvPr>
            <p:ph idx="1"/>
          </p:nvPr>
        </p:nvPicPr>
        <p:blipFill>
          <a:blip r:embed="rId3"/>
          <a:srcRect/>
          <a:stretch>
            <a:fillRect/>
          </a:stretch>
        </p:blipFill>
        <p:spPr bwMode="auto">
          <a:xfrm>
            <a:off x="457200" y="2131849"/>
            <a:ext cx="8229600" cy="3996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dirty="0" smtClean="0"/>
              <a:t>PLANTA DEL “ÓRGANO FOTOVOLTAICO”</a:t>
            </a:r>
            <a:endParaRPr lang="es-ES" sz="4000" dirty="0"/>
          </a:p>
        </p:txBody>
      </p:sp>
      <p:pic>
        <p:nvPicPr>
          <p:cNvPr id="5" name="4 Marcador de contenido"/>
          <p:cNvPicPr>
            <a:picLocks noGrp="1"/>
          </p:cNvPicPr>
          <p:nvPr>
            <p:ph idx="1"/>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134461" y="1935163"/>
            <a:ext cx="4875077" cy="4389437"/>
          </a:xfrm>
          <a:prstGeom prst="rect">
            <a:avLst/>
          </a:prstGeom>
          <a:noFill/>
          <a:ln>
            <a:noFill/>
          </a:ln>
        </p:spPr>
      </p:pic>
      <p:sp>
        <p:nvSpPr>
          <p:cNvPr id="5121" name="Rectangle 1"/>
          <p:cNvSpPr>
            <a:spLocks noChangeArrowheads="1"/>
          </p:cNvSpPr>
          <p:nvPr/>
        </p:nvSpPr>
        <p:spPr bwMode="auto">
          <a:xfrm>
            <a:off x="0" y="1571612"/>
            <a:ext cx="2214546" cy="6126105"/>
          </a:xfrm>
          <a:prstGeom prst="rect">
            <a:avLst/>
          </a:prstGeom>
          <a:noFill/>
          <a:ln w="9525">
            <a:noFill/>
            <a:miter lim="800000"/>
            <a:headEnd/>
            <a:tailEnd/>
          </a:ln>
          <a:effectLst/>
        </p:spPr>
        <p:txBody>
          <a:bodyPr vert="horz" wrap="square" lIns="91440" tIns="899829" rIns="91440" bIns="899829"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LEYENDA: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s-ES" sz="1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Célula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Placas fotovoltaicas</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Perfil longitudinal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Perfil transversal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Depósitos de geosintéticos</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Tubos de polietileno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Tejido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 Cabo elástico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Boya central</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Órgano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 Anclaje en hormigón</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Boya de terminación</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 Cable de acero inoxidable plastificado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a:t>
            </a:r>
            <a:r>
              <a:rPr lang="es-ES" sz="1000" baseline="0" dirty="0" smtClean="0">
                <a:latin typeface="Calibri" pitchFamily="34" charset="0"/>
                <a:ea typeface="Calibri" pitchFamily="34" charset="0"/>
                <a:cs typeface="Times New Roman" pitchFamily="18" charset="0"/>
              </a:rPr>
              <a:t>.</a:t>
            </a:r>
            <a:r>
              <a:rPr lang="es-ES" sz="1000" dirty="0" smtClean="0">
                <a:latin typeface="Calibri" pitchFamily="34" charset="0"/>
                <a:ea typeface="Calibri" pitchFamily="34" charset="0"/>
                <a:cs typeface="Times New Roman" pitchFamily="18" charset="0"/>
              </a:rPr>
              <a:t> </a:t>
            </a: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Silenblock</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 Muerto de fondo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 Vaso contenedor</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17. Polea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18. Tubo </a:t>
            </a:r>
            <a:r>
              <a:rPr kumimoji="0" lang="es-ES"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pvc</a:t>
            </a: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 tejido</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 Conexión entre perfiles (3)</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s-ES" sz="1000" dirty="0" smtClean="0">
                <a:latin typeface="Calibri" pitchFamily="34" charset="0"/>
                <a:ea typeface="Calibri" pitchFamily="34" charset="0"/>
                <a:cs typeface="Times New Roman" pitchFamily="18" charset="0"/>
              </a:rPr>
              <a:t>20. </a:t>
            </a: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Argollas de depósitos</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 Bolas de sombra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22. Lámina de sombra</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 Gusano de retención de bolas</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24. Mosquetones de unión de laminas</a:t>
            </a:r>
            <a:endParaRPr kumimoji="0" lang="es-ES"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ANEXO II. DATOS TECNICOS</a:t>
            </a:r>
            <a:endParaRPr lang="es-ES" dirty="0"/>
          </a:p>
        </p:txBody>
      </p:sp>
      <p:sp>
        <p:nvSpPr>
          <p:cNvPr id="6" name="5 Marcador de texto"/>
          <p:cNvSpPr>
            <a:spLocks noGrp="1"/>
          </p:cNvSpPr>
          <p:nvPr>
            <p:ph type="body" idx="1"/>
          </p:nvPr>
        </p:nvSpPr>
        <p:spPr/>
        <p:txBody>
          <a:bodyPr/>
          <a:lstStyle/>
          <a:p>
            <a:r>
              <a:rPr lang="es-ES" b="1" dirty="0" smtClean="0"/>
              <a:t>INFORME DE ENSAYOS Y FICHAS TECNICAS DE PRODUCTOS</a:t>
            </a:r>
          </a:p>
          <a:p>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FICHA TECNICA DE PRODUCTOS</a:t>
            </a:r>
            <a:endParaRPr lang="es-ES" dirty="0"/>
          </a:p>
        </p:txBody>
      </p:sp>
      <p:sp>
        <p:nvSpPr>
          <p:cNvPr id="3" name="2 Marcador de contenido"/>
          <p:cNvSpPr>
            <a:spLocks noGrp="1"/>
          </p:cNvSpPr>
          <p:nvPr>
            <p:ph idx="1"/>
          </p:nvPr>
        </p:nvSpPr>
        <p:spPr/>
        <p:txBody>
          <a:bodyPr>
            <a:normAutofit fontScale="85000" lnSpcReduction="10000"/>
          </a:bodyPr>
          <a:lstStyle/>
          <a:p>
            <a:pPr>
              <a:buNone/>
            </a:pPr>
            <a:r>
              <a:rPr lang="es-ES" dirty="0" smtClean="0"/>
              <a:t>SE ADJUNTAN FICHAS TÉCNICAS DE CADA PRODUCTO Y ENSAYOS DE CADA MATERIAL EMPLEADO:</a:t>
            </a:r>
          </a:p>
          <a:p>
            <a:r>
              <a:rPr lang="es-ES" dirty="0" smtClean="0"/>
              <a:t>PEAD:</a:t>
            </a:r>
          </a:p>
          <a:p>
            <a:pPr>
              <a:buNone/>
            </a:pPr>
            <a:r>
              <a:rPr lang="es-ES" sz="1800" dirty="0" smtClean="0"/>
              <a:t>El polietileno de alta densidad que se empleará para los depósitos será de un espesor de 1.5 mm.</a:t>
            </a:r>
          </a:p>
          <a:p>
            <a:pPr>
              <a:buNone/>
            </a:pPr>
            <a:r>
              <a:rPr lang="es-ES" sz="1800" dirty="0" smtClean="0"/>
              <a:t>Se adjunta batería de ensayos al material propuesto</a:t>
            </a:r>
          </a:p>
          <a:p>
            <a:r>
              <a:rPr lang="es-ES" dirty="0" smtClean="0"/>
              <a:t>Geotextil:</a:t>
            </a:r>
          </a:p>
          <a:p>
            <a:pPr>
              <a:buNone/>
            </a:pPr>
            <a:r>
              <a:rPr lang="es-ES" sz="1800" dirty="0" smtClean="0"/>
              <a:t>Emplearemos un geotextil no tejido De gramaje 300 gr/cm3 Para la protección de los depósitos en tierra y la batería de ensayos se adjunta como anexo.</a:t>
            </a:r>
          </a:p>
          <a:p>
            <a:r>
              <a:rPr lang="es-ES" dirty="0" smtClean="0"/>
              <a:t>Perfilería de aluminio</a:t>
            </a:r>
            <a:r>
              <a:rPr lang="es-ES" sz="1800" dirty="0" smtClean="0"/>
              <a:t>. </a:t>
            </a:r>
          </a:p>
          <a:p>
            <a:pPr>
              <a:buNone/>
            </a:pPr>
            <a:r>
              <a:rPr lang="es-ES" sz="1800" dirty="0" smtClean="0"/>
              <a:t>En principio se tratará de usar material estándar  para facilitar la gestión de proveedores. En el caso de que sea una instalación fija en zona costera o con especial corrosión se emplearán imprimaciones para que pueda pasar la prueba de corrosión, así como los marcos de las placas.</a:t>
            </a:r>
          </a:p>
          <a:p>
            <a:r>
              <a:rPr lang="es-ES" dirty="0" smtClean="0"/>
              <a:t>Material fotovoltaico</a:t>
            </a:r>
          </a:p>
          <a:p>
            <a:pPr>
              <a:buNone/>
            </a:pPr>
            <a:r>
              <a:rPr lang="es-ES" sz="1700" dirty="0" smtClean="0"/>
              <a:t>Ver en escandallo el tipo de placa, inversor, regulador, cableado, </a:t>
            </a:r>
            <a:r>
              <a:rPr lang="es-ES" sz="1700" dirty="0" err="1" smtClean="0"/>
              <a:t>etc</a:t>
            </a:r>
            <a:r>
              <a:rPr lang="es-ES" sz="1700" dirty="0" smtClean="0"/>
              <a:t>, propuestos y adjuntar ficha técnica</a:t>
            </a:r>
          </a:p>
          <a:p>
            <a:pPr>
              <a:buNone/>
            </a:pPr>
            <a:r>
              <a:rPr lang="es-ES" sz="1700" dirty="0" smtClean="0"/>
              <a:t>de cada material propuesto.</a:t>
            </a:r>
            <a:endParaRPr lang="es-ES" sz="1800" dirty="0" smtClean="0"/>
          </a:p>
          <a:p>
            <a:pPr>
              <a:buNone/>
            </a:pPr>
            <a:endParaRPr lang="es-E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1.- INTRODUCCIÓN		</a:t>
            </a:r>
            <a:endParaRPr lang="es-ES" dirty="0"/>
          </a:p>
        </p:txBody>
      </p:sp>
      <p:sp>
        <p:nvSpPr>
          <p:cNvPr id="3" name="2 Marcador de contenido"/>
          <p:cNvSpPr>
            <a:spLocks noGrp="1"/>
          </p:cNvSpPr>
          <p:nvPr>
            <p:ph idx="1"/>
          </p:nvPr>
        </p:nvSpPr>
        <p:spPr/>
        <p:txBody>
          <a:bodyPr>
            <a:normAutofit fontScale="85000" lnSpcReduction="20000"/>
          </a:bodyPr>
          <a:lstStyle/>
          <a:p>
            <a:r>
              <a:rPr lang="es-ES" dirty="0" smtClean="0"/>
              <a:t>Ante la demanda actual de </a:t>
            </a:r>
            <a:r>
              <a:rPr lang="es-ES" b="1" dirty="0" smtClean="0"/>
              <a:t>autosuficiencia energética </a:t>
            </a:r>
            <a:r>
              <a:rPr lang="es-ES" dirty="0" smtClean="0"/>
              <a:t>y de independencia de mercados lejanos sometidos a contextos geopolíticos complejos, unido al </a:t>
            </a:r>
            <a:r>
              <a:rPr lang="es-ES" b="1" dirty="0" smtClean="0"/>
              <a:t>descenso del precio de las placas solares </a:t>
            </a:r>
            <a:r>
              <a:rPr lang="es-ES" dirty="0" smtClean="0"/>
              <a:t>y a una </a:t>
            </a:r>
            <a:r>
              <a:rPr lang="es-ES" b="1" dirty="0" smtClean="0"/>
              <a:t>legislación favorable</a:t>
            </a:r>
            <a:r>
              <a:rPr lang="es-ES" dirty="0" smtClean="0"/>
              <a:t>, se va a producir a nivel global un importante desarrollo de la energía fotovoltaica, no solo en edificación, sino en industria y cualquier ámbito de consumo. Tanto desde el sector energético como asociaciones relacionadas con el </a:t>
            </a:r>
            <a:r>
              <a:rPr lang="es-ES" b="1" dirty="0" smtClean="0"/>
              <a:t>mundo rural y ambientalistas</a:t>
            </a:r>
            <a:r>
              <a:rPr lang="es-ES" dirty="0" smtClean="0"/>
              <a:t> han concienciado a los políticos y se han promulgado </a:t>
            </a:r>
            <a:r>
              <a:rPr lang="es-ES" b="1" dirty="0" smtClean="0"/>
              <a:t>leyes</a:t>
            </a:r>
            <a:r>
              <a:rPr lang="es-ES" dirty="0" smtClean="0"/>
              <a:t> (BOE-Nº 76 del 30/3/2022-4972, RD-LEY: 6/2022) con la intención de aprovechar las superficies de pantanos, balsas de todo tipo, incluso en zonas marinas para la instalación de fotovoltaica flotante, disminuyendo la presión que supone la instalación de mega parques solares en el entorno rural, en línea con otros países que lo llevan haciendo hace casi una década.</a:t>
            </a:r>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939094"/>
          </a:xfrm>
        </p:spPr>
        <p:txBody>
          <a:bodyPr>
            <a:normAutofit fontScale="90000"/>
          </a:bodyPr>
          <a:lstStyle/>
          <a:p>
            <a:r>
              <a:rPr lang="es-ES" sz="5400" b="1" dirty="0" smtClean="0"/>
              <a:t>¿POR QUÉ AHORA SÍ ES RENTABLE LA FOTOVOLTAICA?</a:t>
            </a:r>
            <a:br>
              <a:rPr lang="es-ES" sz="5400" b="1" dirty="0" smtClean="0"/>
            </a:br>
            <a:endParaRPr lang="es-ES" dirty="0"/>
          </a:p>
        </p:txBody>
      </p:sp>
      <p:sp>
        <p:nvSpPr>
          <p:cNvPr id="3" name="2 Marcador de contenido"/>
          <p:cNvSpPr>
            <a:spLocks noGrp="1"/>
          </p:cNvSpPr>
          <p:nvPr>
            <p:ph idx="1"/>
          </p:nvPr>
        </p:nvSpPr>
        <p:spPr/>
        <p:txBody>
          <a:bodyPr>
            <a:normAutofit/>
          </a:bodyPr>
          <a:lstStyle/>
          <a:p>
            <a:pPr>
              <a:buNone/>
            </a:pPr>
            <a:r>
              <a:rPr lang="es-ES" dirty="0" smtClean="0"/>
              <a:t>	Se prevé una avalancha de solicitudes de cambio a energía fotovoltaica en los próximos años debido:</a:t>
            </a:r>
          </a:p>
          <a:p>
            <a:pPr lvl="1"/>
            <a:r>
              <a:rPr lang="es-ES" dirty="0" smtClean="0"/>
              <a:t>Al concepto revolucionario de la “</a:t>
            </a:r>
            <a:r>
              <a:rPr lang="es-ES" b="1" dirty="0" smtClean="0"/>
              <a:t>batería virtual</a:t>
            </a:r>
            <a:r>
              <a:rPr lang="es-ES" dirty="0" smtClean="0"/>
              <a:t>”, que permite “almacenar” la energía fotovoltaica producida y disponer de ella a demanda usando los </a:t>
            </a:r>
            <a:r>
              <a:rPr lang="es-ES" b="1" dirty="0" smtClean="0"/>
              <a:t>excedentes.</a:t>
            </a:r>
          </a:p>
          <a:p>
            <a:pPr lvl="1"/>
            <a:r>
              <a:rPr lang="es-ES" dirty="0" smtClean="0"/>
              <a:t>Al descenso del </a:t>
            </a:r>
            <a:r>
              <a:rPr lang="es-ES" b="1" dirty="0" smtClean="0"/>
              <a:t>precio de las placas </a:t>
            </a:r>
            <a:r>
              <a:rPr lang="es-ES" dirty="0" smtClean="0"/>
              <a:t>de un 90% en los últimos 20 años</a:t>
            </a:r>
          </a:p>
          <a:p>
            <a:pPr lvl="1"/>
            <a:r>
              <a:rPr lang="es-ES" dirty="0" smtClean="0"/>
              <a:t>A la existencia de productos bancarios que ofrecen </a:t>
            </a:r>
            <a:r>
              <a:rPr lang="es-ES" b="1" dirty="0" smtClean="0"/>
              <a:t>financiación 100% sin avales</a:t>
            </a:r>
            <a:r>
              <a:rPr lang="es-ES" dirty="0" smtClean="0"/>
              <a:t>.</a:t>
            </a:r>
          </a:p>
          <a:p>
            <a:pPr lvl="1"/>
            <a:endParaRPr lang="es-ES" sz="1600" dirty="0" smtClean="0"/>
          </a:p>
          <a:p>
            <a:endParaRPr lang="es-ES" sz="2000" dirty="0" smtClean="0"/>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EXPLICACION DE LA PATENTE</a:t>
            </a:r>
            <a:endParaRPr lang="es-ES" dirty="0"/>
          </a:p>
        </p:txBody>
      </p:sp>
      <p:sp>
        <p:nvSpPr>
          <p:cNvPr id="3" name="2 Marcador de contenido"/>
          <p:cNvSpPr>
            <a:spLocks noGrp="1"/>
          </p:cNvSpPr>
          <p:nvPr>
            <p:ph idx="1"/>
          </p:nvPr>
        </p:nvSpPr>
        <p:spPr/>
        <p:txBody>
          <a:bodyPr>
            <a:normAutofit fontScale="85000" lnSpcReduction="20000"/>
          </a:bodyPr>
          <a:lstStyle/>
          <a:p>
            <a:r>
              <a:rPr lang="es-ES" dirty="0" smtClean="0"/>
              <a:t>¿PORQUÉ ME PLANTEO EL INVENTO?</a:t>
            </a:r>
          </a:p>
          <a:p>
            <a:pPr lvl="1"/>
            <a:r>
              <a:rPr lang="es-ES" dirty="0" smtClean="0"/>
              <a:t>En fotovoltaica flotante no entiendo porqué “transportamos aire” por medio mundo, trayendo módulos de PEAD rígidos de China.</a:t>
            </a:r>
          </a:p>
          <a:p>
            <a:pPr lvl="1"/>
            <a:r>
              <a:rPr lang="es-ES" dirty="0" smtClean="0"/>
              <a:t>Las instalaciones en cubiertas afectan a la impermeabilización de la misma</a:t>
            </a:r>
          </a:p>
          <a:p>
            <a:pPr lvl="1"/>
            <a:r>
              <a:rPr lang="es-ES" dirty="0" smtClean="0"/>
              <a:t>Se puede conseguir un ahorro muy importante unido a la sostenibilidad del producto.</a:t>
            </a:r>
          </a:p>
          <a:p>
            <a:r>
              <a:rPr lang="es-ES" dirty="0" smtClean="0"/>
              <a:t>EXPLICACIÓN DEL INVENTO</a:t>
            </a:r>
          </a:p>
          <a:p>
            <a:pPr>
              <a:buNone/>
            </a:pPr>
            <a:r>
              <a:rPr lang="es-ES" dirty="0" smtClean="0"/>
              <a:t>	Como si de un ser vivo se tratara, hemos denominado </a:t>
            </a:r>
          </a:p>
          <a:p>
            <a:pPr lvl="1"/>
            <a:r>
              <a:rPr lang="es-ES" b="1" dirty="0" smtClean="0"/>
              <a:t>célula</a:t>
            </a:r>
            <a:r>
              <a:rPr lang="es-ES" dirty="0" smtClean="0"/>
              <a:t> a una estructura fotovoltaica  compuesta básicamente por hasta 6 placas solares, perfiles de aluminio y depósitos hinchables de geosintéticos. </a:t>
            </a:r>
          </a:p>
          <a:p>
            <a:pPr lvl="1"/>
            <a:r>
              <a:rPr lang="es-ES" dirty="0" smtClean="0"/>
              <a:t>El </a:t>
            </a:r>
            <a:r>
              <a:rPr lang="es-ES" b="1" dirty="0" smtClean="0"/>
              <a:t>tejido</a:t>
            </a:r>
            <a:r>
              <a:rPr lang="es-ES" dirty="0" smtClean="0"/>
              <a:t> estaría formado por unión de células, mediante cable de acero plastificado.</a:t>
            </a:r>
          </a:p>
          <a:p>
            <a:pPr lvl="1"/>
            <a:r>
              <a:rPr lang="es-ES" dirty="0" smtClean="0"/>
              <a:t>el </a:t>
            </a:r>
            <a:r>
              <a:rPr lang="es-ES" b="1" dirty="0" smtClean="0"/>
              <a:t>órgano</a:t>
            </a:r>
            <a:r>
              <a:rPr lang="es-ES" dirty="0" smtClean="0"/>
              <a:t>, compuesto por más de un tejido lineal. </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1285860"/>
            <a:ext cx="8229600" cy="1143000"/>
          </a:xfrm>
        </p:spPr>
        <p:txBody>
          <a:bodyPr>
            <a:normAutofit fontScale="90000"/>
          </a:bodyPr>
          <a:lstStyle/>
          <a:p>
            <a:pPr lvl="0"/>
            <a:r>
              <a:rPr lang="es-ES" dirty="0" smtClean="0"/>
              <a:t/>
            </a:r>
            <a:br>
              <a:rPr lang="es-ES" dirty="0" smtClean="0"/>
            </a:br>
            <a:r>
              <a:rPr lang="es-ES" dirty="0" smtClean="0"/>
              <a:t>2.- FOTOVOLTAICA FLOTANTE</a:t>
            </a:r>
            <a:r>
              <a:rPr lang="es-ES" b="1" dirty="0" smtClean="0"/>
              <a:t/>
            </a:r>
            <a:br>
              <a:rPr lang="es-ES" b="1" dirty="0" smtClean="0"/>
            </a:br>
            <a:endParaRPr lang="es-ES" dirty="0"/>
          </a:p>
        </p:txBody>
      </p:sp>
      <p:sp>
        <p:nvSpPr>
          <p:cNvPr id="3" name="2 Marcador de contenido"/>
          <p:cNvSpPr>
            <a:spLocks noGrp="1"/>
          </p:cNvSpPr>
          <p:nvPr>
            <p:ph idx="1"/>
          </p:nvPr>
        </p:nvSpPr>
        <p:spPr>
          <a:xfrm>
            <a:off x="428596" y="1928802"/>
            <a:ext cx="8229600" cy="4389120"/>
          </a:xfrm>
        </p:spPr>
        <p:txBody>
          <a:bodyPr>
            <a:normAutofit/>
          </a:bodyPr>
          <a:lstStyle/>
          <a:p>
            <a:pPr lvl="1">
              <a:buNone/>
            </a:pPr>
            <a:r>
              <a:rPr lang="es-ES" sz="1800" dirty="0" smtClean="0"/>
              <a:t>INSTALACIONES TIPO PONTONA</a:t>
            </a:r>
          </a:p>
        </p:txBody>
      </p:sp>
      <p:pic>
        <p:nvPicPr>
          <p:cNvPr id="3074" name="Picture 2"/>
          <p:cNvPicPr>
            <a:picLocks noChangeAspect="1" noChangeArrowheads="1"/>
          </p:cNvPicPr>
          <p:nvPr/>
        </p:nvPicPr>
        <p:blipFill>
          <a:blip r:embed="rId2"/>
          <a:srcRect/>
          <a:stretch>
            <a:fillRect/>
          </a:stretch>
        </p:blipFill>
        <p:spPr bwMode="auto">
          <a:xfrm>
            <a:off x="1714480" y="2428868"/>
            <a:ext cx="58674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INSTALACIONES TIPO PONTONA</a:t>
            </a:r>
            <a:endParaRPr lang="es-ES" dirty="0"/>
          </a:p>
        </p:txBody>
      </p:sp>
      <p:pic>
        <p:nvPicPr>
          <p:cNvPr id="2050" name="Picture 2"/>
          <p:cNvPicPr>
            <a:picLocks noGrp="1" noChangeAspect="1" noChangeArrowheads="1"/>
          </p:cNvPicPr>
          <p:nvPr>
            <p:ph idx="1"/>
          </p:nvPr>
        </p:nvPicPr>
        <p:blipFill>
          <a:blip r:embed="rId2"/>
          <a:srcRect/>
          <a:stretch>
            <a:fillRect/>
          </a:stretch>
        </p:blipFill>
        <p:spPr bwMode="auto">
          <a:xfrm>
            <a:off x="500034" y="1928802"/>
            <a:ext cx="4581525" cy="36766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143504" y="2000240"/>
            <a:ext cx="3554515" cy="232410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PLATAFORMAS</a:t>
            </a:r>
            <a:endParaRPr lang="es-ES" dirty="0"/>
          </a:p>
        </p:txBody>
      </p:sp>
      <p:pic>
        <p:nvPicPr>
          <p:cNvPr id="1026" name="Picture 2"/>
          <p:cNvPicPr>
            <a:picLocks noGrp="1" noChangeAspect="1" noChangeArrowheads="1"/>
          </p:cNvPicPr>
          <p:nvPr>
            <p:ph idx="1"/>
          </p:nvPr>
        </p:nvPicPr>
        <p:blipFill>
          <a:blip r:embed="rId2"/>
          <a:srcRect/>
          <a:stretch>
            <a:fillRect/>
          </a:stretch>
        </p:blipFill>
        <p:spPr bwMode="auto">
          <a:xfrm>
            <a:off x="4071934" y="3571876"/>
            <a:ext cx="4810125" cy="29146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71472" y="1857364"/>
            <a:ext cx="4214842" cy="300552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000628" y="1785926"/>
            <a:ext cx="2226564" cy="257176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4693</TotalTime>
  <Words>1791</Words>
  <Application>Microsoft Office PowerPoint</Application>
  <PresentationFormat>Presentación en pantalla (4:3)</PresentationFormat>
  <Paragraphs>219</Paragraphs>
  <Slides>36</Slides>
  <Notes>2</Notes>
  <HiddenSlides>1</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Flujo</vt:lpstr>
      <vt:lpstr>PRESENTACION SISTEMA FOTOVOLAICO FLOTANTE </vt:lpstr>
      <vt:lpstr>ARIOSTO DE HARO YEBOLES PRESENTACION</vt:lpstr>
      <vt:lpstr>  INDICE</vt:lpstr>
      <vt:lpstr>1.- INTRODUCCIÓN  </vt:lpstr>
      <vt:lpstr>¿POR QUÉ AHORA SÍ ES RENTABLE LA FOTOVOLTAICA? </vt:lpstr>
      <vt:lpstr>EXPLICACION DE LA PATENTE</vt:lpstr>
      <vt:lpstr> 2.- FOTOVOLTAICA FLOTANTE </vt:lpstr>
      <vt:lpstr>INSTALACIONES TIPO PONTONA</vt:lpstr>
      <vt:lpstr>TIPOS DE PLATAFORMAS</vt:lpstr>
      <vt:lpstr>               PROTOTIPO EN FLOTACION SOLO CON TUBOS. SIN INCLINACIÓN </vt:lpstr>
      <vt:lpstr>VENTAJAS RESPECTO A OTROS MÉTODOS TRADICIONALES DE FOTOVOLTAICA FLOTANTE</vt:lpstr>
      <vt:lpstr>TABLA COMPARATIVA</vt:lpstr>
      <vt:lpstr>Diapositiva 13</vt:lpstr>
      <vt:lpstr>PATOLOGIAS</vt:lpstr>
      <vt:lpstr>PATOLOGIAS</vt:lpstr>
      <vt:lpstr>     BOLAS DE SOMBRA Y CUBIERTAS FLOTANTES </vt:lpstr>
      <vt:lpstr>3.- FOTOVOLTAICA EN CUBIERTAS PLANAS</vt:lpstr>
      <vt:lpstr>4.- FOTOVOLTAICA EN TIERRA</vt:lpstr>
      <vt:lpstr>Diapositiva 19</vt:lpstr>
      <vt:lpstr>VENTAJAS RESPECTO A OTRAS INSTALACIONES FOTOVOLTAICAS TRADICIONALES </vt:lpstr>
      <vt:lpstr>CONJUNTO RUEDAS-PLACA</vt:lpstr>
      <vt:lpstr>PROTOTIPO. ENLACE PERFIL-RUEDA</vt:lpstr>
      <vt:lpstr>DETALLE ESPARRAGOS-PERFIL-RUEDA-CINCHA DE CARGA</vt:lpstr>
      <vt:lpstr>CARGA DE LA “CÉLULA”SIMULANDO EFECTO VELA. FRONTAL </vt:lpstr>
      <vt:lpstr>CARGA EFECTO VELA VISIÓN TRASERA</vt:lpstr>
      <vt:lpstr>Diapositiva 26</vt:lpstr>
      <vt:lpstr>CONCLUSIONES REFLEXIONES SOLAR FLOTANTE</vt:lpstr>
      <vt:lpstr>ANEXO I. DIBUJOS Y FIGURAS</vt:lpstr>
      <vt:lpstr>FOTOVOLTAICA FLOTANTE </vt:lpstr>
      <vt:lpstr>ENVÉS DE LA “CÉLULA”</vt:lpstr>
      <vt:lpstr>Diapositiva 31</vt:lpstr>
      <vt:lpstr>PLANTA DEL TEJIDO</vt:lpstr>
      <vt:lpstr>PLANTA DEL TEJIDO. HAZ Y ENVÉS</vt:lpstr>
      <vt:lpstr>PLANTA DEL “ÓRGANO FOTOVOLTAICO”</vt:lpstr>
      <vt:lpstr>ANEXO II. DATOS TECNICOS</vt:lpstr>
      <vt:lpstr>FICHA TECNICA DE PRODUCTOS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CONDICIONANTES GEOLÓGICOS EN LOS DISEÑOS Y EJECUCIÓN DE BALSAS Y VERTEDEROS Y SU CONTROL DE CALIDAD</dc:title>
  <dc:creator>pc</dc:creator>
  <cp:lastModifiedBy>pc</cp:lastModifiedBy>
  <cp:revision>381</cp:revision>
  <dcterms:created xsi:type="dcterms:W3CDTF">2022-05-09T15:06:59Z</dcterms:created>
  <dcterms:modified xsi:type="dcterms:W3CDTF">2023-03-12T23:27:24Z</dcterms:modified>
</cp:coreProperties>
</file>